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8"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301" r:id="rId46"/>
    <p:sldId id="302" r:id="rId47"/>
    <p:sldId id="299" r:id="rId48"/>
    <p:sldId id="303" r:id="rId49"/>
    <p:sldId id="304" r:id="rId50"/>
    <p:sldId id="305" r:id="rId51"/>
    <p:sldId id="306" r:id="rId52"/>
    <p:sldId id="307" r:id="rId53"/>
    <p:sldId id="310" r:id="rId54"/>
    <p:sldId id="311" r:id="rId55"/>
    <p:sldId id="312" r:id="rId56"/>
    <p:sldId id="314" r:id="rId57"/>
    <p:sldId id="315" r:id="rId58"/>
    <p:sldId id="30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tableStyles" Target="tableStyle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1639-77C2-A9AA-375B-2C8276FEB7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42C0DE-7ECE-3ED6-6661-957F1760AC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F2AC43-C755-5F6E-E01B-636FE5E721B6}"/>
              </a:ext>
            </a:extLst>
          </p:cNvPr>
          <p:cNvSpPr>
            <a:spLocks noGrp="1"/>
          </p:cNvSpPr>
          <p:nvPr>
            <p:ph type="dt" sz="half" idx="10"/>
          </p:nvPr>
        </p:nvSpPr>
        <p:spPr/>
        <p:txBody>
          <a:bodyPr/>
          <a:lstStyle/>
          <a:p>
            <a:fld id="{34324208-A9FE-6B4C-8740-CD2259A2DE82}" type="datetimeFigureOut">
              <a:rPr lang="en-US" smtClean="0"/>
              <a:t>10/16/2023</a:t>
            </a:fld>
            <a:endParaRPr lang="en-US"/>
          </a:p>
        </p:txBody>
      </p:sp>
      <p:sp>
        <p:nvSpPr>
          <p:cNvPr id="5" name="Footer Placeholder 4">
            <a:extLst>
              <a:ext uri="{FF2B5EF4-FFF2-40B4-BE49-F238E27FC236}">
                <a16:creationId xmlns:a16="http://schemas.microsoft.com/office/drawing/2014/main" id="{4327E40F-4DAF-1EE1-9BCA-5B2C9BC51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27E61-0D08-3207-3785-59C6E1EA77A6}"/>
              </a:ext>
            </a:extLst>
          </p:cNvPr>
          <p:cNvSpPr>
            <a:spLocks noGrp="1"/>
          </p:cNvSpPr>
          <p:nvPr>
            <p:ph type="sldNum" sz="quarter" idx="12"/>
          </p:nvPr>
        </p:nvSpPr>
        <p:spPr/>
        <p:txBody>
          <a:bodyPr/>
          <a:lstStyle/>
          <a:p>
            <a:fld id="{1FEE8090-5564-A248-8C6A-65901161B821}" type="slidenum">
              <a:rPr lang="en-US" smtClean="0"/>
              <a:t>‹#›</a:t>
            </a:fld>
            <a:endParaRPr lang="en-US"/>
          </a:p>
        </p:txBody>
      </p:sp>
    </p:spTree>
    <p:extLst>
      <p:ext uri="{BB962C8B-B14F-4D97-AF65-F5344CB8AC3E}">
        <p14:creationId xmlns:p14="http://schemas.microsoft.com/office/powerpoint/2010/main" val="775659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C7E9-2D49-E6EC-872C-E2C763C7AA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D23D3E-0778-EA19-8BFE-E1E33A38D9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99090A-6792-C7C0-F409-B16E91AFED66}"/>
              </a:ext>
            </a:extLst>
          </p:cNvPr>
          <p:cNvSpPr>
            <a:spLocks noGrp="1"/>
          </p:cNvSpPr>
          <p:nvPr>
            <p:ph type="dt" sz="half" idx="10"/>
          </p:nvPr>
        </p:nvSpPr>
        <p:spPr/>
        <p:txBody>
          <a:bodyPr/>
          <a:lstStyle/>
          <a:p>
            <a:fld id="{34324208-A9FE-6B4C-8740-CD2259A2DE82}" type="datetimeFigureOut">
              <a:rPr lang="en-US" smtClean="0"/>
              <a:t>10/16/2023</a:t>
            </a:fld>
            <a:endParaRPr lang="en-US"/>
          </a:p>
        </p:txBody>
      </p:sp>
      <p:sp>
        <p:nvSpPr>
          <p:cNvPr id="5" name="Footer Placeholder 4">
            <a:extLst>
              <a:ext uri="{FF2B5EF4-FFF2-40B4-BE49-F238E27FC236}">
                <a16:creationId xmlns:a16="http://schemas.microsoft.com/office/drawing/2014/main" id="{6E472DEA-D06F-010C-A025-5E12DC349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B6C87-A859-225B-A8D8-F4E7F8BE260C}"/>
              </a:ext>
            </a:extLst>
          </p:cNvPr>
          <p:cNvSpPr>
            <a:spLocks noGrp="1"/>
          </p:cNvSpPr>
          <p:nvPr>
            <p:ph type="sldNum" sz="quarter" idx="12"/>
          </p:nvPr>
        </p:nvSpPr>
        <p:spPr/>
        <p:txBody>
          <a:bodyPr/>
          <a:lstStyle/>
          <a:p>
            <a:fld id="{1FEE8090-5564-A248-8C6A-65901161B821}" type="slidenum">
              <a:rPr lang="en-US" smtClean="0"/>
              <a:t>‹#›</a:t>
            </a:fld>
            <a:endParaRPr lang="en-US"/>
          </a:p>
        </p:txBody>
      </p:sp>
    </p:spTree>
    <p:extLst>
      <p:ext uri="{BB962C8B-B14F-4D97-AF65-F5344CB8AC3E}">
        <p14:creationId xmlns:p14="http://schemas.microsoft.com/office/powerpoint/2010/main" val="3899479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FD155-1AEC-59C0-DC10-C4B65CD524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E169EA-2D53-E30A-9F31-3FAA42F45A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28C9F-8331-9DB9-1032-3FD5F03DE137}"/>
              </a:ext>
            </a:extLst>
          </p:cNvPr>
          <p:cNvSpPr>
            <a:spLocks noGrp="1"/>
          </p:cNvSpPr>
          <p:nvPr>
            <p:ph type="dt" sz="half" idx="10"/>
          </p:nvPr>
        </p:nvSpPr>
        <p:spPr/>
        <p:txBody>
          <a:bodyPr/>
          <a:lstStyle/>
          <a:p>
            <a:fld id="{34324208-A9FE-6B4C-8740-CD2259A2DE82}" type="datetimeFigureOut">
              <a:rPr lang="en-US" smtClean="0"/>
              <a:t>10/16/2023</a:t>
            </a:fld>
            <a:endParaRPr lang="en-US"/>
          </a:p>
        </p:txBody>
      </p:sp>
      <p:sp>
        <p:nvSpPr>
          <p:cNvPr id="5" name="Footer Placeholder 4">
            <a:extLst>
              <a:ext uri="{FF2B5EF4-FFF2-40B4-BE49-F238E27FC236}">
                <a16:creationId xmlns:a16="http://schemas.microsoft.com/office/drawing/2014/main" id="{63DFA141-72F5-5269-8D3E-7B39AE843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3D5E05-E3A9-745E-FC79-0F3D4B3359FA}"/>
              </a:ext>
            </a:extLst>
          </p:cNvPr>
          <p:cNvSpPr>
            <a:spLocks noGrp="1"/>
          </p:cNvSpPr>
          <p:nvPr>
            <p:ph type="sldNum" sz="quarter" idx="12"/>
          </p:nvPr>
        </p:nvSpPr>
        <p:spPr/>
        <p:txBody>
          <a:bodyPr/>
          <a:lstStyle/>
          <a:p>
            <a:fld id="{1FEE8090-5564-A248-8C6A-65901161B821}" type="slidenum">
              <a:rPr lang="en-US" smtClean="0"/>
              <a:t>‹#›</a:t>
            </a:fld>
            <a:endParaRPr lang="en-US"/>
          </a:p>
        </p:txBody>
      </p:sp>
    </p:spTree>
    <p:extLst>
      <p:ext uri="{BB962C8B-B14F-4D97-AF65-F5344CB8AC3E}">
        <p14:creationId xmlns:p14="http://schemas.microsoft.com/office/powerpoint/2010/main" val="250338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AB4A-735F-97A9-3F9D-2366A67F9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A9F3CD-16A8-28CD-6394-7062B04D58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9BA3F-CF72-FA10-3F71-29D1359941CD}"/>
              </a:ext>
            </a:extLst>
          </p:cNvPr>
          <p:cNvSpPr>
            <a:spLocks noGrp="1"/>
          </p:cNvSpPr>
          <p:nvPr>
            <p:ph type="dt" sz="half" idx="10"/>
          </p:nvPr>
        </p:nvSpPr>
        <p:spPr/>
        <p:txBody>
          <a:bodyPr/>
          <a:lstStyle/>
          <a:p>
            <a:fld id="{34324208-A9FE-6B4C-8740-CD2259A2DE82}" type="datetimeFigureOut">
              <a:rPr lang="en-US" smtClean="0"/>
              <a:t>10/16/2023</a:t>
            </a:fld>
            <a:endParaRPr lang="en-US"/>
          </a:p>
        </p:txBody>
      </p:sp>
      <p:sp>
        <p:nvSpPr>
          <p:cNvPr id="5" name="Footer Placeholder 4">
            <a:extLst>
              <a:ext uri="{FF2B5EF4-FFF2-40B4-BE49-F238E27FC236}">
                <a16:creationId xmlns:a16="http://schemas.microsoft.com/office/drawing/2014/main" id="{5D3FC584-B6DC-CC4F-9C5C-B3CAE7191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F0317-C2B0-90E4-D575-1C0693664A78}"/>
              </a:ext>
            </a:extLst>
          </p:cNvPr>
          <p:cNvSpPr>
            <a:spLocks noGrp="1"/>
          </p:cNvSpPr>
          <p:nvPr>
            <p:ph type="sldNum" sz="quarter" idx="12"/>
          </p:nvPr>
        </p:nvSpPr>
        <p:spPr/>
        <p:txBody>
          <a:bodyPr/>
          <a:lstStyle/>
          <a:p>
            <a:fld id="{1FEE8090-5564-A248-8C6A-65901161B821}" type="slidenum">
              <a:rPr lang="en-US" smtClean="0"/>
              <a:t>‹#›</a:t>
            </a:fld>
            <a:endParaRPr lang="en-US"/>
          </a:p>
        </p:txBody>
      </p:sp>
    </p:spTree>
    <p:extLst>
      <p:ext uri="{BB962C8B-B14F-4D97-AF65-F5344CB8AC3E}">
        <p14:creationId xmlns:p14="http://schemas.microsoft.com/office/powerpoint/2010/main" val="4172544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35C4-71E5-DD56-03B1-4F38A7D306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C6F7A1-0AC1-FFBD-660C-063BF5B9BF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0A4AEA-45BA-954C-13A0-36EC0E2931CF}"/>
              </a:ext>
            </a:extLst>
          </p:cNvPr>
          <p:cNvSpPr>
            <a:spLocks noGrp="1"/>
          </p:cNvSpPr>
          <p:nvPr>
            <p:ph type="dt" sz="half" idx="10"/>
          </p:nvPr>
        </p:nvSpPr>
        <p:spPr/>
        <p:txBody>
          <a:bodyPr/>
          <a:lstStyle/>
          <a:p>
            <a:fld id="{34324208-A9FE-6B4C-8740-CD2259A2DE82}" type="datetimeFigureOut">
              <a:rPr lang="en-US" smtClean="0"/>
              <a:t>10/16/2023</a:t>
            </a:fld>
            <a:endParaRPr lang="en-US"/>
          </a:p>
        </p:txBody>
      </p:sp>
      <p:sp>
        <p:nvSpPr>
          <p:cNvPr id="5" name="Footer Placeholder 4">
            <a:extLst>
              <a:ext uri="{FF2B5EF4-FFF2-40B4-BE49-F238E27FC236}">
                <a16:creationId xmlns:a16="http://schemas.microsoft.com/office/drawing/2014/main" id="{FFF9BC07-7660-9459-9E1A-4B1D661F72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4F1C1-5B0E-7C23-93A3-24DED277E29C}"/>
              </a:ext>
            </a:extLst>
          </p:cNvPr>
          <p:cNvSpPr>
            <a:spLocks noGrp="1"/>
          </p:cNvSpPr>
          <p:nvPr>
            <p:ph type="sldNum" sz="quarter" idx="12"/>
          </p:nvPr>
        </p:nvSpPr>
        <p:spPr/>
        <p:txBody>
          <a:bodyPr/>
          <a:lstStyle/>
          <a:p>
            <a:fld id="{1FEE8090-5564-A248-8C6A-65901161B821}" type="slidenum">
              <a:rPr lang="en-US" smtClean="0"/>
              <a:t>‹#›</a:t>
            </a:fld>
            <a:endParaRPr lang="en-US"/>
          </a:p>
        </p:txBody>
      </p:sp>
    </p:spTree>
    <p:extLst>
      <p:ext uri="{BB962C8B-B14F-4D97-AF65-F5344CB8AC3E}">
        <p14:creationId xmlns:p14="http://schemas.microsoft.com/office/powerpoint/2010/main" val="614622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DD3F-081F-9A3A-328A-F3B9BDB1F5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80E924-703A-F4BB-D205-0E16425FC6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590549-7936-78AF-E909-DF06A8A4EA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EF4D35-FF50-78D9-8C00-4306BC147FC8}"/>
              </a:ext>
            </a:extLst>
          </p:cNvPr>
          <p:cNvSpPr>
            <a:spLocks noGrp="1"/>
          </p:cNvSpPr>
          <p:nvPr>
            <p:ph type="dt" sz="half" idx="10"/>
          </p:nvPr>
        </p:nvSpPr>
        <p:spPr/>
        <p:txBody>
          <a:bodyPr/>
          <a:lstStyle/>
          <a:p>
            <a:fld id="{34324208-A9FE-6B4C-8740-CD2259A2DE82}" type="datetimeFigureOut">
              <a:rPr lang="en-US" smtClean="0"/>
              <a:t>10/16/2023</a:t>
            </a:fld>
            <a:endParaRPr lang="en-US"/>
          </a:p>
        </p:txBody>
      </p:sp>
      <p:sp>
        <p:nvSpPr>
          <p:cNvPr id="6" name="Footer Placeholder 5">
            <a:extLst>
              <a:ext uri="{FF2B5EF4-FFF2-40B4-BE49-F238E27FC236}">
                <a16:creationId xmlns:a16="http://schemas.microsoft.com/office/drawing/2014/main" id="{5FC06447-8E69-4C12-55E6-92CBF3EAC0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BBC80-E311-1817-BBFD-DF3BBA353C94}"/>
              </a:ext>
            </a:extLst>
          </p:cNvPr>
          <p:cNvSpPr>
            <a:spLocks noGrp="1"/>
          </p:cNvSpPr>
          <p:nvPr>
            <p:ph type="sldNum" sz="quarter" idx="12"/>
          </p:nvPr>
        </p:nvSpPr>
        <p:spPr/>
        <p:txBody>
          <a:bodyPr/>
          <a:lstStyle/>
          <a:p>
            <a:fld id="{1FEE8090-5564-A248-8C6A-65901161B821}" type="slidenum">
              <a:rPr lang="en-US" smtClean="0"/>
              <a:t>‹#›</a:t>
            </a:fld>
            <a:endParaRPr lang="en-US"/>
          </a:p>
        </p:txBody>
      </p:sp>
    </p:spTree>
    <p:extLst>
      <p:ext uri="{BB962C8B-B14F-4D97-AF65-F5344CB8AC3E}">
        <p14:creationId xmlns:p14="http://schemas.microsoft.com/office/powerpoint/2010/main" val="42373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E1425-DB9A-E4F5-7C2F-4FE9BF9BEB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4CA009-3B96-6023-3BFC-9D2C21AA45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FC4419-A526-DFEC-207F-9BC0A8910A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2DB951-951C-8EA6-78E1-3852F48682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4DA6C0-6E8C-1279-8251-F093F5F4FD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AF95BD-5B87-B6B8-8E1E-C4652C8F5EC0}"/>
              </a:ext>
            </a:extLst>
          </p:cNvPr>
          <p:cNvSpPr>
            <a:spLocks noGrp="1"/>
          </p:cNvSpPr>
          <p:nvPr>
            <p:ph type="dt" sz="half" idx="10"/>
          </p:nvPr>
        </p:nvSpPr>
        <p:spPr/>
        <p:txBody>
          <a:bodyPr/>
          <a:lstStyle/>
          <a:p>
            <a:fld id="{34324208-A9FE-6B4C-8740-CD2259A2DE82}" type="datetimeFigureOut">
              <a:rPr lang="en-US" smtClean="0"/>
              <a:t>10/16/2023</a:t>
            </a:fld>
            <a:endParaRPr lang="en-US"/>
          </a:p>
        </p:txBody>
      </p:sp>
      <p:sp>
        <p:nvSpPr>
          <p:cNvPr id="8" name="Footer Placeholder 7">
            <a:extLst>
              <a:ext uri="{FF2B5EF4-FFF2-40B4-BE49-F238E27FC236}">
                <a16:creationId xmlns:a16="http://schemas.microsoft.com/office/drawing/2014/main" id="{ED0FC9D8-9F9C-430E-AEF2-C605386EAF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DB0BBB-2CB4-DD76-21E7-8B407CCF26F3}"/>
              </a:ext>
            </a:extLst>
          </p:cNvPr>
          <p:cNvSpPr>
            <a:spLocks noGrp="1"/>
          </p:cNvSpPr>
          <p:nvPr>
            <p:ph type="sldNum" sz="quarter" idx="12"/>
          </p:nvPr>
        </p:nvSpPr>
        <p:spPr/>
        <p:txBody>
          <a:bodyPr/>
          <a:lstStyle/>
          <a:p>
            <a:fld id="{1FEE8090-5564-A248-8C6A-65901161B821}" type="slidenum">
              <a:rPr lang="en-US" smtClean="0"/>
              <a:t>‹#›</a:t>
            </a:fld>
            <a:endParaRPr lang="en-US"/>
          </a:p>
        </p:txBody>
      </p:sp>
    </p:spTree>
    <p:extLst>
      <p:ext uri="{BB962C8B-B14F-4D97-AF65-F5344CB8AC3E}">
        <p14:creationId xmlns:p14="http://schemas.microsoft.com/office/powerpoint/2010/main" val="338050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67B6-6666-61AF-697B-4F6EC891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772714-859C-8867-F138-45C51D5A2C20}"/>
              </a:ext>
            </a:extLst>
          </p:cNvPr>
          <p:cNvSpPr>
            <a:spLocks noGrp="1"/>
          </p:cNvSpPr>
          <p:nvPr>
            <p:ph type="dt" sz="half" idx="10"/>
          </p:nvPr>
        </p:nvSpPr>
        <p:spPr/>
        <p:txBody>
          <a:bodyPr/>
          <a:lstStyle/>
          <a:p>
            <a:fld id="{34324208-A9FE-6B4C-8740-CD2259A2DE82}" type="datetimeFigureOut">
              <a:rPr lang="en-US" smtClean="0"/>
              <a:t>10/16/2023</a:t>
            </a:fld>
            <a:endParaRPr lang="en-US"/>
          </a:p>
        </p:txBody>
      </p:sp>
      <p:sp>
        <p:nvSpPr>
          <p:cNvPr id="4" name="Footer Placeholder 3">
            <a:extLst>
              <a:ext uri="{FF2B5EF4-FFF2-40B4-BE49-F238E27FC236}">
                <a16:creationId xmlns:a16="http://schemas.microsoft.com/office/drawing/2014/main" id="{B3A11B89-0F91-5B6C-A772-2B1593A436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3F1B85-33C9-2261-B784-9769ACDFE85E}"/>
              </a:ext>
            </a:extLst>
          </p:cNvPr>
          <p:cNvSpPr>
            <a:spLocks noGrp="1"/>
          </p:cNvSpPr>
          <p:nvPr>
            <p:ph type="sldNum" sz="quarter" idx="12"/>
          </p:nvPr>
        </p:nvSpPr>
        <p:spPr/>
        <p:txBody>
          <a:bodyPr/>
          <a:lstStyle/>
          <a:p>
            <a:fld id="{1FEE8090-5564-A248-8C6A-65901161B821}" type="slidenum">
              <a:rPr lang="en-US" smtClean="0"/>
              <a:t>‹#›</a:t>
            </a:fld>
            <a:endParaRPr lang="en-US"/>
          </a:p>
        </p:txBody>
      </p:sp>
    </p:spTree>
    <p:extLst>
      <p:ext uri="{BB962C8B-B14F-4D97-AF65-F5344CB8AC3E}">
        <p14:creationId xmlns:p14="http://schemas.microsoft.com/office/powerpoint/2010/main" val="360901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6C31CC-87E2-D7E5-7234-A62033661564}"/>
              </a:ext>
            </a:extLst>
          </p:cNvPr>
          <p:cNvSpPr>
            <a:spLocks noGrp="1"/>
          </p:cNvSpPr>
          <p:nvPr>
            <p:ph type="dt" sz="half" idx="10"/>
          </p:nvPr>
        </p:nvSpPr>
        <p:spPr/>
        <p:txBody>
          <a:bodyPr/>
          <a:lstStyle/>
          <a:p>
            <a:fld id="{34324208-A9FE-6B4C-8740-CD2259A2DE82}" type="datetimeFigureOut">
              <a:rPr lang="en-US" smtClean="0"/>
              <a:t>10/16/2023</a:t>
            </a:fld>
            <a:endParaRPr lang="en-US"/>
          </a:p>
        </p:txBody>
      </p:sp>
      <p:sp>
        <p:nvSpPr>
          <p:cNvPr id="3" name="Footer Placeholder 2">
            <a:extLst>
              <a:ext uri="{FF2B5EF4-FFF2-40B4-BE49-F238E27FC236}">
                <a16:creationId xmlns:a16="http://schemas.microsoft.com/office/drawing/2014/main" id="{6616FEC0-6553-A50A-9D10-9935C9FC76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E59EA0-4CA2-1C76-7D5B-9E3A05689D9E}"/>
              </a:ext>
            </a:extLst>
          </p:cNvPr>
          <p:cNvSpPr>
            <a:spLocks noGrp="1"/>
          </p:cNvSpPr>
          <p:nvPr>
            <p:ph type="sldNum" sz="quarter" idx="12"/>
          </p:nvPr>
        </p:nvSpPr>
        <p:spPr/>
        <p:txBody>
          <a:bodyPr/>
          <a:lstStyle/>
          <a:p>
            <a:fld id="{1FEE8090-5564-A248-8C6A-65901161B821}" type="slidenum">
              <a:rPr lang="en-US" smtClean="0"/>
              <a:t>‹#›</a:t>
            </a:fld>
            <a:endParaRPr lang="en-US"/>
          </a:p>
        </p:txBody>
      </p:sp>
    </p:spTree>
    <p:extLst>
      <p:ext uri="{BB962C8B-B14F-4D97-AF65-F5344CB8AC3E}">
        <p14:creationId xmlns:p14="http://schemas.microsoft.com/office/powerpoint/2010/main" val="3706315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8696-8E82-B499-DDF0-6E9B75B27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0E29DB-2D0C-4C86-C8DA-B3C323706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51DC44-A155-5AB1-3492-EA464AFD69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C8A041-B06B-09FF-E32B-01F6B065487B}"/>
              </a:ext>
            </a:extLst>
          </p:cNvPr>
          <p:cNvSpPr>
            <a:spLocks noGrp="1"/>
          </p:cNvSpPr>
          <p:nvPr>
            <p:ph type="dt" sz="half" idx="10"/>
          </p:nvPr>
        </p:nvSpPr>
        <p:spPr/>
        <p:txBody>
          <a:bodyPr/>
          <a:lstStyle/>
          <a:p>
            <a:fld id="{34324208-A9FE-6B4C-8740-CD2259A2DE82}" type="datetimeFigureOut">
              <a:rPr lang="en-US" smtClean="0"/>
              <a:t>10/16/2023</a:t>
            </a:fld>
            <a:endParaRPr lang="en-US"/>
          </a:p>
        </p:txBody>
      </p:sp>
      <p:sp>
        <p:nvSpPr>
          <p:cNvPr id="6" name="Footer Placeholder 5">
            <a:extLst>
              <a:ext uri="{FF2B5EF4-FFF2-40B4-BE49-F238E27FC236}">
                <a16:creationId xmlns:a16="http://schemas.microsoft.com/office/drawing/2014/main" id="{AA8187B9-8256-41FD-6878-68C002AE6E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E4683-CE63-21DC-12F9-E77BAFEFDDF2}"/>
              </a:ext>
            </a:extLst>
          </p:cNvPr>
          <p:cNvSpPr>
            <a:spLocks noGrp="1"/>
          </p:cNvSpPr>
          <p:nvPr>
            <p:ph type="sldNum" sz="quarter" idx="12"/>
          </p:nvPr>
        </p:nvSpPr>
        <p:spPr/>
        <p:txBody>
          <a:bodyPr/>
          <a:lstStyle/>
          <a:p>
            <a:fld id="{1FEE8090-5564-A248-8C6A-65901161B821}" type="slidenum">
              <a:rPr lang="en-US" smtClean="0"/>
              <a:t>‹#›</a:t>
            </a:fld>
            <a:endParaRPr lang="en-US"/>
          </a:p>
        </p:txBody>
      </p:sp>
    </p:spTree>
    <p:extLst>
      <p:ext uri="{BB962C8B-B14F-4D97-AF65-F5344CB8AC3E}">
        <p14:creationId xmlns:p14="http://schemas.microsoft.com/office/powerpoint/2010/main" val="4037108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0F374-40B3-A4FF-C795-02593928B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D6BF7A-8EAA-9545-6700-067AC1C7A8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F84CA5-9CA1-CCFE-31C6-D9FDBA9EE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D27A4-ADDA-7CF9-62D0-C1A613C575F9}"/>
              </a:ext>
            </a:extLst>
          </p:cNvPr>
          <p:cNvSpPr>
            <a:spLocks noGrp="1"/>
          </p:cNvSpPr>
          <p:nvPr>
            <p:ph type="dt" sz="half" idx="10"/>
          </p:nvPr>
        </p:nvSpPr>
        <p:spPr/>
        <p:txBody>
          <a:bodyPr/>
          <a:lstStyle/>
          <a:p>
            <a:fld id="{34324208-A9FE-6B4C-8740-CD2259A2DE82}" type="datetimeFigureOut">
              <a:rPr lang="en-US" smtClean="0"/>
              <a:t>10/16/2023</a:t>
            </a:fld>
            <a:endParaRPr lang="en-US"/>
          </a:p>
        </p:txBody>
      </p:sp>
      <p:sp>
        <p:nvSpPr>
          <p:cNvPr id="6" name="Footer Placeholder 5">
            <a:extLst>
              <a:ext uri="{FF2B5EF4-FFF2-40B4-BE49-F238E27FC236}">
                <a16:creationId xmlns:a16="http://schemas.microsoft.com/office/drawing/2014/main" id="{D6D66BD6-12F8-A997-A8FE-E46637EF4D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3CF154-24AE-F820-0AB7-CF766E3BC004}"/>
              </a:ext>
            </a:extLst>
          </p:cNvPr>
          <p:cNvSpPr>
            <a:spLocks noGrp="1"/>
          </p:cNvSpPr>
          <p:nvPr>
            <p:ph type="sldNum" sz="quarter" idx="12"/>
          </p:nvPr>
        </p:nvSpPr>
        <p:spPr/>
        <p:txBody>
          <a:bodyPr/>
          <a:lstStyle/>
          <a:p>
            <a:fld id="{1FEE8090-5564-A248-8C6A-65901161B821}" type="slidenum">
              <a:rPr lang="en-US" smtClean="0"/>
              <a:t>‹#›</a:t>
            </a:fld>
            <a:endParaRPr lang="en-US"/>
          </a:p>
        </p:txBody>
      </p:sp>
    </p:spTree>
    <p:extLst>
      <p:ext uri="{BB962C8B-B14F-4D97-AF65-F5344CB8AC3E}">
        <p14:creationId xmlns:p14="http://schemas.microsoft.com/office/powerpoint/2010/main" val="3643497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A05B4-73E8-9118-6231-24DB28901A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141646-C253-457F-15EB-735EA9E713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1A416-66D4-119B-152D-717FB02F10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324208-A9FE-6B4C-8740-CD2259A2DE82}" type="datetimeFigureOut">
              <a:rPr lang="en-US" smtClean="0"/>
              <a:t>10/16/2023</a:t>
            </a:fld>
            <a:endParaRPr lang="en-US"/>
          </a:p>
        </p:txBody>
      </p:sp>
      <p:sp>
        <p:nvSpPr>
          <p:cNvPr id="5" name="Footer Placeholder 4">
            <a:extLst>
              <a:ext uri="{FF2B5EF4-FFF2-40B4-BE49-F238E27FC236}">
                <a16:creationId xmlns:a16="http://schemas.microsoft.com/office/drawing/2014/main" id="{024047A0-DB5D-AEB9-8164-7064E24A96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4E0115-95E5-EE35-3BEC-0F8E63C436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E8090-5564-A248-8C6A-65901161B821}" type="slidenum">
              <a:rPr lang="en-US" smtClean="0"/>
              <a:t>‹#›</a:t>
            </a:fld>
            <a:endParaRPr lang="en-US"/>
          </a:p>
        </p:txBody>
      </p:sp>
    </p:spTree>
    <p:extLst>
      <p:ext uri="{BB962C8B-B14F-4D97-AF65-F5344CB8AC3E}">
        <p14:creationId xmlns:p14="http://schemas.microsoft.com/office/powerpoint/2010/main" val="631459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2.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6.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1.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6.xml" /></Relationships>
</file>

<file path=ppt/slides/_rels/slide23.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6.xml" /></Relationships>
</file>

<file path=ppt/slides/_rels/slide24.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6.xml" /></Relationships>
</file>

<file path=ppt/slides/_rels/slide25.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6.xml" /></Relationships>
</file>

<file path=ppt/slides/_rels/slide26.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6.xml" /></Relationships>
</file>

<file path=ppt/slides/_rels/slide27.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6.xml" /></Relationships>
</file>

<file path=ppt/slides/_rels/slide28.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6.xml" /></Relationships>
</file>

<file path=ppt/slides/_rels/slide29.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6.xml" /></Relationships>
</file>

<file path=ppt/slides/_rels/slide31.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6.xml" /></Relationships>
</file>

<file path=ppt/slides/_rels/slide32.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6.xml" /></Relationships>
</file>

<file path=ppt/slides/_rels/slide33.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6.xml" /></Relationships>
</file>

<file path=ppt/slides/_rels/slide34.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6.xml" /></Relationships>
</file>

<file path=ppt/slides/_rels/slide35.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6.xml" /></Relationships>
</file>

<file path=ppt/slides/_rels/slide36.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6.xml" /></Relationships>
</file>

<file path=ppt/slides/_rels/slide37.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6.xml" /></Relationships>
</file>

<file path=ppt/slides/_rels/slide38.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6.xml" /></Relationships>
</file>

<file path=ppt/slides/_rels/slide39.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0.xml.rels><?xml version="1.0" encoding="UTF-8" standalone="yes"?>
<Relationships xmlns="http://schemas.openxmlformats.org/package/2006/relationships"><Relationship Id="rId3" Type="http://schemas.openxmlformats.org/officeDocument/2006/relationships/image" Target="../media/image27.jpeg" /><Relationship Id="rId2" Type="http://schemas.openxmlformats.org/officeDocument/2006/relationships/image" Target="../media/image26.jpeg" /><Relationship Id="rId1" Type="http://schemas.openxmlformats.org/officeDocument/2006/relationships/slideLayout" Target="../slideLayouts/slideLayout6.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6.xml" /></Relationships>
</file>

<file path=ppt/slides/_rels/slide43.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6.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5.xml.rels><?xml version="1.0" encoding="UTF-8" standalone="yes"?>
<Relationships xmlns="http://schemas.openxmlformats.org/package/2006/relationships"><Relationship Id="rId2" Type="http://schemas.openxmlformats.org/officeDocument/2006/relationships/image" Target="../media/image30.jpeg" /><Relationship Id="rId1" Type="http://schemas.openxmlformats.org/officeDocument/2006/relationships/slideLayout" Target="../slideLayouts/slideLayout6.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9.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0.xml.rels><?xml version="1.0" encoding="UTF-8" standalone="yes"?>
<Relationships xmlns="http://schemas.openxmlformats.org/package/2006/relationships"><Relationship Id="rId3" Type="http://schemas.openxmlformats.org/officeDocument/2006/relationships/hyperlink" Target="https://instagram.com/stories/amul_no1_taste/3214153213758188460?utm_source=ig_story_item_share&amp;igshid=MTc4MmM1YmI2Ng==" TargetMode="External" /><Relationship Id="rId2" Type="http://schemas.openxmlformats.org/officeDocument/2006/relationships/hyperlink" Target="https://instagram.com/amul_no1_taste?utm_source=qr&amp;igshid=MzNlNGNkZWQ4Mg==" TargetMode="External" /><Relationship Id="rId1" Type="http://schemas.openxmlformats.org/officeDocument/2006/relationships/slideLayout" Target="../slideLayouts/slideLayout6.xml" /><Relationship Id="rId4" Type="http://schemas.openxmlformats.org/officeDocument/2006/relationships/hyperlink" Target="https://instagram.com/stories/amul_no1_taste/3214552361049465320?utm_source=ig_story_item_share&amp;igshid=YjA3ZDljY2FiMw==" TargetMode="External" /></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32.png" /></Relationships>
</file>

<file path=ppt/slides/_rels/slide52.xml.rels><?xml version="1.0" encoding="UTF-8" standalone="yes"?>
<Relationships xmlns="http://schemas.openxmlformats.org/package/2006/relationships"><Relationship Id="rId3" Type="http://schemas.openxmlformats.org/officeDocument/2006/relationships/image" Target="../media/image34.jpeg" /><Relationship Id="rId2" Type="http://schemas.openxmlformats.org/officeDocument/2006/relationships/image" Target="../media/image33.jpeg" /><Relationship Id="rId1" Type="http://schemas.openxmlformats.org/officeDocument/2006/relationships/slideLayout" Target="../slideLayouts/slideLayout6.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image" Target="../media/image2.jpeg"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Diagonal Corners Rounded 19">
            <a:extLst>
              <a:ext uri="{FF2B5EF4-FFF2-40B4-BE49-F238E27FC236}">
                <a16:creationId xmlns:a16="http://schemas.microsoft.com/office/drawing/2014/main" id="{F023951F-64BE-A23C-A72B-4663101ED59F}"/>
              </a:ext>
            </a:extLst>
          </p:cNvPr>
          <p:cNvSpPr/>
          <p:nvPr/>
        </p:nvSpPr>
        <p:spPr>
          <a:xfrm>
            <a:off x="0" y="21847"/>
            <a:ext cx="12179905" cy="6858000"/>
          </a:xfrm>
          <a:prstGeom prst="round2DiagRect">
            <a:avLst>
              <a:gd name="adj1" fmla="val 50000"/>
              <a:gd name="adj2" fmla="val 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i="1" dirty="0"/>
          </a:p>
        </p:txBody>
      </p:sp>
      <p:sp>
        <p:nvSpPr>
          <p:cNvPr id="2" name="Title 1">
            <a:extLst>
              <a:ext uri="{FF2B5EF4-FFF2-40B4-BE49-F238E27FC236}">
                <a16:creationId xmlns:a16="http://schemas.microsoft.com/office/drawing/2014/main" id="{09D2EC55-A085-E802-4032-321A95EBACE6}"/>
              </a:ext>
            </a:extLst>
          </p:cNvPr>
          <p:cNvSpPr>
            <a:spLocks noGrp="1"/>
          </p:cNvSpPr>
          <p:nvPr>
            <p:ph type="ctrTitle"/>
          </p:nvPr>
        </p:nvSpPr>
        <p:spPr>
          <a:xfrm>
            <a:off x="2044095" y="1012296"/>
            <a:ext cx="9591524" cy="4789714"/>
          </a:xfrm>
        </p:spPr>
        <p:txBody>
          <a:bodyPr anchor="ctr">
            <a:normAutofit fontScale="90000"/>
          </a:bodyPr>
          <a:lstStyle/>
          <a:p>
            <a:br>
              <a:rPr lang="en-IN" sz="5400" i="1" dirty="0">
                <a:latin typeface="Georgia Pro Cond Black" panose="02040A06050405020203" pitchFamily="18" charset="0"/>
                <a:ea typeface="Kunstler Script" panose="02000000000000000000" pitchFamily="2" charset="0"/>
              </a:rPr>
            </a:br>
            <a:br>
              <a:rPr lang="en-IN" sz="5400" i="1" dirty="0">
                <a:latin typeface="Georgia Pro Cond Black" panose="02040A06050405020203" pitchFamily="18" charset="0"/>
                <a:ea typeface="Kunstler Script" panose="02000000000000000000" pitchFamily="2" charset="0"/>
              </a:rPr>
            </a:br>
            <a:br>
              <a:rPr lang="en-IN" sz="5400" i="1" dirty="0">
                <a:latin typeface="Georgia Pro Cond Black" panose="02040A06050405020203" pitchFamily="18" charset="0"/>
                <a:ea typeface="Kunstler Script" panose="02000000000000000000" pitchFamily="2" charset="0"/>
              </a:rPr>
            </a:br>
            <a:r>
              <a:rPr lang="en-IN" i="1" dirty="0">
                <a:latin typeface="Georgia Pro Cond Black" panose="02040A06050405020203" pitchFamily="18" charset="0"/>
                <a:ea typeface="Kunstler Script" panose="02000000000000000000" pitchFamily="2" charset="0"/>
              </a:rPr>
              <a:t>Comprehensive</a:t>
            </a:r>
            <a:br>
              <a:rPr lang="en-IN" i="1" dirty="0">
                <a:latin typeface="Georgia Pro Cond Black" panose="02040A06050405020203" pitchFamily="18" charset="0"/>
                <a:ea typeface="Kunstler Script" panose="02000000000000000000" pitchFamily="2" charset="0"/>
              </a:rPr>
            </a:br>
            <a:r>
              <a:rPr lang="en-IN" i="1" dirty="0">
                <a:latin typeface="Georgia Pro Cond Black" panose="02040A06050405020203" pitchFamily="18" charset="0"/>
                <a:ea typeface="Kunstler Script" panose="02000000000000000000" pitchFamily="2" charset="0"/>
              </a:rPr>
              <a:t>Digital Marketing for    </a:t>
            </a:r>
            <a:r>
              <a:rPr lang="en-IN" i="1" dirty="0" err="1">
                <a:latin typeface="Georgia Pro Cond Black" panose="02040A06050405020203" pitchFamily="18" charset="0"/>
                <a:ea typeface="Kunstler Script" panose="02000000000000000000" pitchFamily="2" charset="0"/>
              </a:rPr>
              <a:t>Amul</a:t>
            </a:r>
            <a:br>
              <a:rPr lang="en-IN" sz="5400" i="1" dirty="0">
                <a:latin typeface="Georgia Pro Cond Black" panose="02040A06050405020203" pitchFamily="18" charset="0"/>
                <a:ea typeface="Kunstler Script" panose="02000000000000000000" pitchFamily="2" charset="0"/>
              </a:rPr>
            </a:br>
            <a:br>
              <a:rPr lang="en-IN" sz="5400" i="1" dirty="0">
                <a:latin typeface="Georgia Pro Cond Black" panose="02040A06050405020203" pitchFamily="18" charset="0"/>
                <a:ea typeface="Kunstler Script" panose="02000000000000000000" pitchFamily="2" charset="0"/>
              </a:rPr>
            </a:br>
            <a:br>
              <a:rPr lang="en-IN" sz="5400" i="1" dirty="0">
                <a:latin typeface="Georgia Pro Cond Black" panose="02040A06050405020203" pitchFamily="18" charset="0"/>
                <a:ea typeface="Kunstler Script" panose="02000000000000000000" pitchFamily="2" charset="0"/>
              </a:rPr>
            </a:br>
            <a:endParaRPr lang="en-US" sz="5400" i="1" dirty="0">
              <a:latin typeface="Georgia Pro Cond Black" panose="02040A06050405020203" pitchFamily="18" charset="0"/>
              <a:ea typeface="Kunstler Script" panose="02000000000000000000" pitchFamily="2" charset="0"/>
            </a:endParaRPr>
          </a:p>
        </p:txBody>
      </p:sp>
      <p:sp>
        <p:nvSpPr>
          <p:cNvPr id="4" name="Moon 3">
            <a:extLst>
              <a:ext uri="{FF2B5EF4-FFF2-40B4-BE49-F238E27FC236}">
                <a16:creationId xmlns:a16="http://schemas.microsoft.com/office/drawing/2014/main" id="{1159B20E-EF49-2E54-D67E-7D8F436B7B1E}"/>
              </a:ext>
            </a:extLst>
          </p:cNvPr>
          <p:cNvSpPr/>
          <p:nvPr/>
        </p:nvSpPr>
        <p:spPr>
          <a:xfrm>
            <a:off x="12095" y="-21847"/>
            <a:ext cx="7849810" cy="6858000"/>
          </a:xfrm>
          <a:prstGeom prst="moon">
            <a:avLst>
              <a:gd name="adj" fmla="val 8646"/>
            </a:avLst>
          </a:prstGeom>
          <a:solidFill>
            <a:srgbClr val="C0000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oon 16">
            <a:extLst>
              <a:ext uri="{FF2B5EF4-FFF2-40B4-BE49-F238E27FC236}">
                <a16:creationId xmlns:a16="http://schemas.microsoft.com/office/drawing/2014/main" id="{9DF848DD-D928-3B28-0C55-6B5526B17C48}"/>
              </a:ext>
            </a:extLst>
          </p:cNvPr>
          <p:cNvSpPr/>
          <p:nvPr/>
        </p:nvSpPr>
        <p:spPr>
          <a:xfrm>
            <a:off x="834571" y="0"/>
            <a:ext cx="7317619" cy="6858000"/>
          </a:xfrm>
          <a:prstGeom prst="moon">
            <a:avLst>
              <a:gd name="adj" fmla="val 10207"/>
            </a:avLst>
          </a:prstGeom>
          <a:solidFill>
            <a:srgbClr val="C0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05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Rectangle: Diagonal Corners Rounded 5">
            <a:extLst>
              <a:ext uri="{FF2B5EF4-FFF2-40B4-BE49-F238E27FC236}">
                <a16:creationId xmlns:a16="http://schemas.microsoft.com/office/drawing/2014/main" id="{20FDCE95-0AF0-7F8D-1947-9AD4100B0BD6}"/>
              </a:ext>
            </a:extLst>
          </p:cNvPr>
          <p:cNvSpPr/>
          <p:nvPr/>
        </p:nvSpPr>
        <p:spPr>
          <a:xfrm>
            <a:off x="0" y="0"/>
            <a:ext cx="12192000" cy="6858000"/>
          </a:xfrm>
          <a:prstGeom prst="round2DiagRect">
            <a:avLst>
              <a:gd name="adj1" fmla="val 39418"/>
              <a:gd name="adj2" fmla="val 0"/>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8C77E07-C0D2-A428-3195-88320793E6BE}"/>
              </a:ext>
            </a:extLst>
          </p:cNvPr>
          <p:cNvSpPr>
            <a:spLocks noGrp="1"/>
          </p:cNvSpPr>
          <p:nvPr>
            <p:ph type="title"/>
          </p:nvPr>
        </p:nvSpPr>
        <p:spPr>
          <a:xfrm>
            <a:off x="731762" y="701523"/>
            <a:ext cx="10728476" cy="5660571"/>
          </a:xfrm>
        </p:spPr>
        <p:txBody>
          <a:bodyPr anchor="t">
            <a:normAutofit fontScale="90000"/>
          </a:bodyPr>
          <a:lstStyle/>
          <a:p>
            <a:r>
              <a:rPr lang="en-IN" sz="3600" b="1" u="sng" dirty="0">
                <a:latin typeface="Amasis MT Pro Medium" panose="02040504050005020304" pitchFamily="18" charset="0"/>
              </a:rPr>
              <a:t>5 smart goals </a:t>
            </a:r>
            <a:r>
              <a:rPr lang="en-IN" sz="3600" dirty="0">
                <a:latin typeface="Amasis MT Pro Medium" panose="02040504050005020304" pitchFamily="18" charset="0"/>
              </a:rPr>
              <a:t>:</a:t>
            </a:r>
            <a:br>
              <a:rPr lang="en-IN" sz="3600" dirty="0">
                <a:latin typeface="Amasis MT Pro Medium" panose="02040504050005020304" pitchFamily="18" charset="0"/>
              </a:rPr>
            </a:br>
            <a:br>
              <a:rPr lang="en-IN" sz="3600" dirty="0">
                <a:latin typeface="Amasis MT Pro Medium" panose="02040504050005020304" pitchFamily="18" charset="0"/>
              </a:rPr>
            </a:br>
            <a:r>
              <a:rPr lang="en-IN" sz="3200" b="1" u="sng" dirty="0">
                <a:solidFill>
                  <a:srgbClr val="00B050"/>
                </a:solidFill>
                <a:latin typeface="Amasis MT Pro Medium" panose="02040504050005020304" pitchFamily="18" charset="0"/>
              </a:rPr>
              <a:t>Achievable</a:t>
            </a:r>
            <a:r>
              <a:rPr lang="en-IN" sz="3600" dirty="0">
                <a:solidFill>
                  <a:srgbClr val="00B050"/>
                </a:solidFill>
                <a:latin typeface="Amasis MT Pro Medium" panose="02040504050005020304" pitchFamily="18" charset="0"/>
              </a:rPr>
              <a:t> :</a:t>
            </a:r>
            <a:br>
              <a:rPr lang="en-IN" sz="3600" dirty="0">
                <a:solidFill>
                  <a:srgbClr val="00B050"/>
                </a:solidFill>
                <a:latin typeface="Amasis MT Pro Medium" panose="02040504050005020304" pitchFamily="18" charset="0"/>
              </a:rPr>
            </a:br>
            <a:r>
              <a:rPr lang="en-IN" sz="3600" dirty="0">
                <a:solidFill>
                  <a:srgbClr val="00B050"/>
                </a:solidFill>
                <a:latin typeface="Amasis MT Pro Medium" panose="02040504050005020304" pitchFamily="18" charset="0"/>
              </a:rPr>
              <a:t>       </a:t>
            </a:r>
            <a:r>
              <a:rPr lang="en-IN" sz="2800" b="1"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Dairy should have the resources and finances necessary for being able to realize the organizational goals Over the long </a:t>
            </a:r>
            <a:r>
              <a:rPr lang="en-IN" sz="2800" dirty="0" err="1">
                <a:latin typeface="Arial" panose="020B0604020202020204" pitchFamily="34" charset="0"/>
                <a:cs typeface="Arial" panose="020B0604020202020204" pitchFamily="34" charset="0"/>
              </a:rPr>
              <a:t>haul.</a:t>
            </a:r>
            <a:r>
              <a:rPr lang="en-IN" sz="2800" b="1"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Dairy should also have the strategic leadership to be able to achieve these goals. </a:t>
            </a:r>
            <a:br>
              <a:rPr lang="en-IN" sz="2800" dirty="0">
                <a:latin typeface="Amasis MT Pro Medium" panose="02040504050005020304" pitchFamily="18" charset="0"/>
              </a:rPr>
            </a:br>
            <a:br>
              <a:rPr lang="en-IN" sz="2800" dirty="0">
                <a:latin typeface="Amasis MT Pro Medium" panose="02040504050005020304" pitchFamily="18" charset="0"/>
              </a:rPr>
            </a:br>
            <a:r>
              <a:rPr lang="en-IN" sz="3200" b="1" u="sng" dirty="0">
                <a:solidFill>
                  <a:srgbClr val="00B050"/>
                </a:solidFill>
                <a:latin typeface="Amasis MT Pro Medium" panose="02040504050005020304" pitchFamily="18" charset="0"/>
              </a:rPr>
              <a:t>Time-frame defined </a:t>
            </a:r>
            <a:r>
              <a:rPr lang="en-IN" sz="3200" b="1" dirty="0">
                <a:solidFill>
                  <a:srgbClr val="00B050"/>
                </a:solidFill>
                <a:latin typeface="Amasis MT Pro Medium" panose="02040504050005020304" pitchFamily="18" charset="0"/>
              </a:rPr>
              <a:t>: </a:t>
            </a:r>
            <a:br>
              <a:rPr lang="en-IN" sz="3200" b="1" dirty="0">
                <a:solidFill>
                  <a:srgbClr val="00B050"/>
                </a:solidFill>
                <a:latin typeface="Amasis MT Pro Medium" panose="02040504050005020304" pitchFamily="18" charset="0"/>
              </a:rPr>
            </a:br>
            <a:r>
              <a:rPr lang="en-IN" sz="3200" b="1" dirty="0">
                <a:solidFill>
                  <a:srgbClr val="00B050"/>
                </a:solidFill>
                <a:latin typeface="Amasis MT Pro Medium" panose="02040504050005020304" pitchFamily="18" charset="0"/>
              </a:rPr>
              <a:t>      </a:t>
            </a:r>
            <a:r>
              <a:rPr lang="en-IN" sz="2800" dirty="0">
                <a:latin typeface="Arial" panose="020B0604020202020204" pitchFamily="34" charset="0"/>
                <a:cs typeface="Arial" panose="020B0604020202020204" pitchFamily="34" charset="0"/>
              </a:rPr>
              <a:t>This is important to ensure that</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the organization</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efficient and effective in realizing its goals. An attached time frame for the goals set for the long term future also helps in establishing a related time frame for the </a:t>
            </a:r>
            <a:r>
              <a:rPr lang="en-IN" sz="2800" dirty="0" err="1">
                <a:latin typeface="Arial" panose="020B0604020202020204" pitchFamily="34" charset="0"/>
                <a:cs typeface="Arial" panose="020B0604020202020204" pitchFamily="34" charset="0"/>
              </a:rPr>
              <a:t>momore</a:t>
            </a:r>
            <a:r>
              <a:rPr lang="en-IN" sz="2800" dirty="0">
                <a:latin typeface="Arial" panose="020B0604020202020204" pitchFamily="34" charset="0"/>
                <a:cs typeface="Arial" panose="020B0604020202020204" pitchFamily="34" charset="0"/>
              </a:rPr>
              <a:t> short term organizational objectives. </a:t>
            </a:r>
            <a:endParaRPr lang="en-US" sz="2800" b="1" u="sng"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7708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3BC0A171-CF8E-9982-8CA8-2FCEF234D4F8}"/>
              </a:ext>
            </a:extLst>
          </p:cNvPr>
          <p:cNvSpPr/>
          <p:nvPr/>
        </p:nvSpPr>
        <p:spPr>
          <a:xfrm>
            <a:off x="0" y="0"/>
            <a:ext cx="12192000" cy="6858000"/>
          </a:xfrm>
          <a:prstGeom prst="round2DiagRect">
            <a:avLst>
              <a:gd name="adj1" fmla="val 38889"/>
              <a:gd name="adj2"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520B7-62C7-B574-67D6-849E5A29A959}"/>
              </a:ext>
            </a:extLst>
          </p:cNvPr>
          <p:cNvSpPr>
            <a:spLocks noGrp="1"/>
          </p:cNvSpPr>
          <p:nvPr>
            <p:ph type="title"/>
          </p:nvPr>
        </p:nvSpPr>
        <p:spPr>
          <a:xfrm>
            <a:off x="641048" y="643316"/>
            <a:ext cx="11079238" cy="6214684"/>
          </a:xfrm>
        </p:spPr>
        <p:txBody>
          <a:bodyPr anchor="t">
            <a:normAutofit fontScale="90000"/>
          </a:bodyPr>
          <a:lstStyle/>
          <a:p>
            <a:r>
              <a:rPr lang="en-IN" sz="3200" b="1" u="sng" dirty="0">
                <a:solidFill>
                  <a:srgbClr val="00B050"/>
                </a:solidFill>
                <a:latin typeface="Amasis MT Pro Medium" panose="02040504050005020304" pitchFamily="18" charset="0"/>
              </a:rPr>
              <a:t>Easy to understand</a:t>
            </a:r>
            <a:r>
              <a:rPr lang="en-IN" sz="4000" b="1" dirty="0">
                <a:solidFill>
                  <a:srgbClr val="00B050"/>
                </a:solidFill>
                <a:latin typeface="Amasis MT Pro Medium" panose="02040504050005020304" pitchFamily="18" charset="0"/>
              </a:rPr>
              <a:t> :</a:t>
            </a:r>
            <a:br>
              <a:rPr lang="en-IN" sz="4000" b="1" dirty="0">
                <a:solidFill>
                  <a:srgbClr val="00B050"/>
                </a:solidFill>
                <a:latin typeface="Amasis MT Pro Medium" panose="02040504050005020304" pitchFamily="18" charset="0"/>
              </a:rPr>
            </a:br>
            <a:r>
              <a:rPr lang="en-IN" sz="4000" b="1" dirty="0">
                <a:solidFill>
                  <a:srgbClr val="00B050"/>
                </a:solidFill>
                <a:latin typeface="Amasis MT Pro Medium" panose="02040504050005020304" pitchFamily="18" charset="0"/>
              </a:rPr>
              <a:t>      </a:t>
            </a:r>
            <a:r>
              <a:rPr lang="en-IN" sz="2800" dirty="0">
                <a:latin typeface="Arial" panose="020B0604020202020204" pitchFamily="34" charset="0"/>
                <a:cs typeface="Arial" panose="020B0604020202020204" pitchFamily="34" charset="0"/>
              </a:rPr>
              <a:t>The goals should be fairy simple and should easily understood by all employees of </a:t>
            </a:r>
            <a:r>
              <a:rPr lang="en-IN" sz="2800" b="1" dirty="0" err="1">
                <a:latin typeface="Arial" panose="020B0604020202020204" pitchFamily="34" charset="0"/>
                <a:cs typeface="Arial" panose="020B0604020202020204" pitchFamily="34" charset="0"/>
              </a:rPr>
              <a:t>Amul</a:t>
            </a:r>
            <a:r>
              <a:rPr lang="en-IN" sz="2800" b="1" dirty="0">
                <a:latin typeface="Arial" panose="020B0604020202020204" pitchFamily="34" charset="0"/>
                <a:cs typeface="Arial" panose="020B0604020202020204" pitchFamily="34" charset="0"/>
              </a:rPr>
              <a:t> Dairy </a:t>
            </a:r>
            <a:r>
              <a:rPr lang="en-IN" sz="2800" dirty="0">
                <a:latin typeface="Arial" panose="020B0604020202020204" pitchFamily="34" charset="0"/>
                <a:cs typeface="Arial" panose="020B0604020202020204" pitchFamily="34" charset="0"/>
              </a:rPr>
              <a:t>.This is important when employees are clear about what the goals are and their importance and agency of achieving them will they be able to relate with them and work towards achieving them. </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r>
              <a:rPr lang="en-IN" sz="3200" b="1" u="sng" dirty="0">
                <a:solidFill>
                  <a:srgbClr val="00B050"/>
                </a:solidFill>
                <a:latin typeface="Amasis MT Pro Medium" panose="02040504050005020304" pitchFamily="18" charset="0"/>
                <a:cs typeface="Arial" panose="020B0604020202020204" pitchFamily="34" charset="0"/>
              </a:rPr>
              <a:t>Easy to communicate </a:t>
            </a:r>
            <a:r>
              <a:rPr lang="en-IN" sz="2800" b="1" dirty="0">
                <a:solidFill>
                  <a:srgbClr val="00B050"/>
                </a:solidFill>
                <a:latin typeface="Amasis MT Pro Medium" panose="02040504050005020304" pitchFamily="18" charset="0"/>
                <a:cs typeface="Arial" panose="020B0604020202020204" pitchFamily="34" charset="0"/>
              </a:rPr>
              <a:t>:</a:t>
            </a:r>
            <a:r>
              <a:rPr lang="en-IN" sz="2800" dirty="0">
                <a:latin typeface="Amasis MT Pro Medium" panose="02040504050005020304" pitchFamily="18" charset="0"/>
                <a:cs typeface="Arial" panose="020B0604020202020204" pitchFamily="34" charset="0"/>
              </a:rPr>
              <a:t> </a:t>
            </a:r>
            <a:br>
              <a:rPr lang="en-IN" sz="2800" dirty="0">
                <a:latin typeface="Amasis MT Pro Medium" panose="02040504050005020304" pitchFamily="18" charset="0"/>
                <a:cs typeface="Arial" panose="020B0604020202020204" pitchFamily="34" charset="0"/>
              </a:rPr>
            </a:br>
            <a:r>
              <a:rPr lang="en-IN" sz="2800" dirty="0">
                <a:latin typeface="Amasis MT Pro Medium" panose="02040504050005020304" pitchFamily="18" charset="0"/>
                <a:cs typeface="Arial" panose="020B0604020202020204" pitchFamily="34" charset="0"/>
              </a:rPr>
              <a:t>      The g</a:t>
            </a:r>
            <a:r>
              <a:rPr lang="en-IN" sz="2800" dirty="0">
                <a:latin typeface="Arial" panose="020B0604020202020204" pitchFamily="34" charset="0"/>
                <a:cs typeface="Arial" panose="020B0604020202020204" pitchFamily="34" charset="0"/>
              </a:rPr>
              <a:t>oals set by </a:t>
            </a:r>
            <a:r>
              <a:rPr lang="en-IN" sz="2800" b="1" dirty="0" err="1">
                <a:latin typeface="Arial" panose="020B0604020202020204" pitchFamily="34" charset="0"/>
                <a:cs typeface="Arial" panose="020B0604020202020204" pitchFamily="34" charset="0"/>
              </a:rPr>
              <a:t>Amul</a:t>
            </a:r>
            <a:r>
              <a:rPr lang="en-IN" sz="2800" b="1" dirty="0">
                <a:latin typeface="Arial" panose="020B0604020202020204" pitchFamily="34" charset="0"/>
                <a:cs typeface="Arial" panose="020B0604020202020204" pitchFamily="34" charset="0"/>
              </a:rPr>
              <a:t> Dairy</a:t>
            </a:r>
            <a:r>
              <a:rPr lang="en-IN" sz="2800" dirty="0">
                <a:latin typeface="Arial" panose="020B0604020202020204" pitchFamily="34" charset="0"/>
                <a:cs typeface="Arial" panose="020B0604020202020204" pitchFamily="34" charset="0"/>
              </a:rPr>
              <a:t> should also be easy to communicate. This means that the jargon used for goals setting and goal communication should be clear and precise. These goals should be communicated with all </a:t>
            </a:r>
            <a:r>
              <a:rPr lang="en-IN" sz="2800" dirty="0" err="1">
                <a:latin typeface="Arial" panose="020B0604020202020204" pitchFamily="34" charset="0"/>
                <a:cs typeface="Arial" panose="020B0604020202020204" pitchFamily="34" charset="0"/>
              </a:rPr>
              <a:t>managrial</a:t>
            </a:r>
            <a:r>
              <a:rPr lang="en-IN" sz="2800" dirty="0">
                <a:latin typeface="Arial" panose="020B0604020202020204" pitchFamily="34" charset="0"/>
                <a:cs typeface="Arial" panose="020B0604020202020204" pitchFamily="34" charset="0"/>
              </a:rPr>
              <a:t> levels, and all employees to allow them a directive path to help the organization achieve these goals. </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r>
              <a:rPr lang="en-IN" sz="3100" b="1" u="sng" dirty="0">
                <a:solidFill>
                  <a:srgbClr val="00B050"/>
                </a:solidFill>
                <a:latin typeface="Amasis MT Pro Medium" panose="02040504050005020304" pitchFamily="18" charset="0"/>
                <a:cs typeface="Arial" panose="020B0604020202020204" pitchFamily="34" charset="0"/>
              </a:rPr>
              <a:t>Pragmatic</a:t>
            </a:r>
            <a:r>
              <a:rPr lang="en-IN" sz="2800" b="1" dirty="0">
                <a:solidFill>
                  <a:srgbClr val="00B050"/>
                </a:solidFill>
                <a:latin typeface="Arial" panose="020B0604020202020204" pitchFamily="34" charset="0"/>
                <a:cs typeface="Arial" panose="020B0604020202020204" pitchFamily="34" charset="0"/>
              </a:rPr>
              <a:t> :</a:t>
            </a:r>
            <a:br>
              <a:rPr lang="en-IN" sz="2800" dirty="0">
                <a:solidFill>
                  <a:srgbClr val="00B050"/>
                </a:solidFill>
                <a:latin typeface="Arial" panose="020B0604020202020204" pitchFamily="34" charset="0"/>
                <a:cs typeface="Arial" panose="020B0604020202020204" pitchFamily="34" charset="0"/>
              </a:rPr>
            </a:br>
            <a:r>
              <a:rPr lang="en-IN" sz="2800" dirty="0">
                <a:solidFill>
                  <a:srgbClr val="00B050"/>
                </a:solidFill>
                <a:latin typeface="Arial" panose="020B0604020202020204" pitchFamily="34" charset="0"/>
                <a:cs typeface="Arial" panose="020B0604020202020204" pitchFamily="34" charset="0"/>
              </a:rPr>
              <a:t>  </a:t>
            </a:r>
            <a:r>
              <a:rPr lang="en-IN" sz="2700" dirty="0">
                <a:latin typeface="Arial" panose="020B0604020202020204" pitchFamily="34" charset="0"/>
                <a:cs typeface="Arial" panose="020B0604020202020204" pitchFamily="34" charset="0"/>
              </a:rPr>
              <a:t>The goals set by the </a:t>
            </a:r>
            <a:r>
              <a:rPr lang="en-IN" sz="2700" dirty="0" err="1">
                <a:latin typeface="Arial" panose="020B0604020202020204" pitchFamily="34" charset="0"/>
                <a:cs typeface="Arial" panose="020B0604020202020204" pitchFamily="34" charset="0"/>
              </a:rPr>
              <a:t>Amul</a:t>
            </a:r>
            <a:r>
              <a:rPr lang="en-IN" sz="2700" dirty="0">
                <a:latin typeface="Arial" panose="020B0604020202020204" pitchFamily="34" charset="0"/>
                <a:cs typeface="Arial" panose="020B0604020202020204" pitchFamily="34" charset="0"/>
              </a:rPr>
              <a:t> Dairy should also be realistic in nature. This means that all strategic goals defined by </a:t>
            </a:r>
            <a:r>
              <a:rPr lang="en-IN" sz="2700" dirty="0" err="1">
                <a:latin typeface="Arial" panose="020B0604020202020204" pitchFamily="34" charset="0"/>
                <a:cs typeface="Arial" panose="020B0604020202020204" pitchFamily="34" charset="0"/>
              </a:rPr>
              <a:t>Amul</a:t>
            </a:r>
            <a:r>
              <a:rPr lang="en-IN" sz="2700" dirty="0">
                <a:latin typeface="Arial" panose="020B0604020202020204" pitchFamily="34" charset="0"/>
                <a:cs typeface="Arial" panose="020B0604020202020204" pitchFamily="34" charset="0"/>
              </a:rPr>
              <a:t> Dairy should take into consideration  </a:t>
            </a:r>
            <a:endParaRPr lang="en-US" sz="2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96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532DD417-771E-B9B0-07E8-FBFF70A2DC8B}"/>
              </a:ext>
            </a:extLst>
          </p:cNvPr>
          <p:cNvSpPr/>
          <p:nvPr/>
        </p:nvSpPr>
        <p:spPr>
          <a:xfrm>
            <a:off x="0" y="1"/>
            <a:ext cx="12192000" cy="6858000"/>
          </a:xfrm>
          <a:prstGeom prst="round2DiagRect">
            <a:avLst>
              <a:gd name="adj1" fmla="val 39947"/>
              <a:gd name="adj2"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D255A-4B6D-E2BD-573D-E02D546FF929}"/>
              </a:ext>
            </a:extLst>
          </p:cNvPr>
          <p:cNvSpPr>
            <a:spLocks noGrp="1"/>
          </p:cNvSpPr>
          <p:nvPr>
            <p:ph type="title"/>
          </p:nvPr>
        </p:nvSpPr>
        <p:spPr>
          <a:xfrm>
            <a:off x="931332" y="641047"/>
            <a:ext cx="10329335" cy="5636381"/>
          </a:xfrm>
        </p:spPr>
        <p:txBody>
          <a:bodyPr anchor="t">
            <a:normAutofit/>
          </a:bodyPr>
          <a:lstStyle/>
          <a:p>
            <a:r>
              <a:rPr lang="en-IN" sz="2400" dirty="0">
                <a:latin typeface="Arial" panose="020B0604020202020204" pitchFamily="34" charset="0"/>
                <a:cs typeface="Arial" panose="020B0604020202020204" pitchFamily="34" charset="0"/>
              </a:rPr>
              <a:t>Not only its internal financial position and resources but also the skill set of its employees and the larger macro environment. This will enable the company to set goals that will sue the core competencies of </a:t>
            </a:r>
            <a:r>
              <a:rPr lang="en-IN" sz="2400" dirty="0" err="1">
                <a:latin typeface="Arial" panose="020B0604020202020204" pitchFamily="34" charset="0"/>
                <a:cs typeface="Arial" panose="020B0604020202020204" pitchFamily="34" charset="0"/>
              </a:rPr>
              <a:t>Amul</a:t>
            </a:r>
            <a:r>
              <a:rPr lang="en-IN" sz="2400" dirty="0">
                <a:latin typeface="Arial" panose="020B0604020202020204" pitchFamily="34" charset="0"/>
                <a:cs typeface="Arial" panose="020B0604020202020204" pitchFamily="34" charset="0"/>
              </a:rPr>
              <a:t> Dairy to help it achieve the strategic goals easily, and realistically. </a:t>
            </a:r>
            <a:br>
              <a:rPr lang="en-IN" sz="2400" dirty="0">
                <a:latin typeface="Arial" panose="020B0604020202020204" pitchFamily="34" charset="0"/>
                <a:cs typeface="Arial" panose="020B0604020202020204" pitchFamily="34" charset="0"/>
              </a:rPr>
            </a:br>
            <a:br>
              <a:rPr lang="en-IN" sz="2400" dirty="0">
                <a:latin typeface="Arial" panose="020B0604020202020204" pitchFamily="34" charset="0"/>
                <a:cs typeface="Arial" panose="020B0604020202020204" pitchFamily="34" charset="0"/>
              </a:rPr>
            </a:br>
            <a:r>
              <a:rPr lang="en-IN" sz="3200" b="1" i="1" u="sng" dirty="0" err="1">
                <a:latin typeface="Amasis MT Pro Medium" panose="02040504050005020304" pitchFamily="18" charset="0"/>
                <a:cs typeface="Arial" panose="020B0604020202020204" pitchFamily="34" charset="0"/>
              </a:rPr>
              <a:t>Amul</a:t>
            </a:r>
            <a:r>
              <a:rPr lang="en-IN" sz="3200" b="1" i="1" u="sng" dirty="0">
                <a:latin typeface="Amasis MT Pro Medium" panose="02040504050005020304" pitchFamily="18" charset="0"/>
                <a:cs typeface="Arial" panose="020B0604020202020204" pitchFamily="34" charset="0"/>
              </a:rPr>
              <a:t> KPI’s</a:t>
            </a:r>
            <a:r>
              <a:rPr lang="en-IN" sz="2400" b="1" i="1" dirty="0">
                <a:latin typeface="Amasis MT Pro Medium" panose="02040504050005020304" pitchFamily="18" charset="0"/>
                <a:cs typeface="Arial" panose="020B0604020202020204" pitchFamily="34" charset="0"/>
              </a:rPr>
              <a:t> :</a:t>
            </a:r>
            <a:br>
              <a:rPr lang="en-IN" sz="2400" b="1" dirty="0">
                <a:latin typeface="Amasis MT Pro Medium" panose="02040504050005020304" pitchFamily="18" charset="0"/>
                <a:cs typeface="Arial" panose="020B0604020202020204" pitchFamily="34" charset="0"/>
              </a:rPr>
            </a:b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1.Valume of milk procured </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2.Response Time for milk collection </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3.Waste rate during production </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4.Consistency in the quality of Milk </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5.Payments and distribution tracking </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6.Time Lang in the payments to the suppliers</a:t>
            </a:r>
            <a:endParaRPr lang="en-US" sz="2400" dirty="0">
              <a:latin typeface="Arial" panose="020B060402020202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408CC1EA-9196-C29F-BD82-1387205C2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377" y="2286001"/>
            <a:ext cx="3126100" cy="3809999"/>
          </a:xfrm>
          <a:prstGeom prst="rect">
            <a:avLst/>
          </a:prstGeom>
        </p:spPr>
      </p:pic>
    </p:spTree>
    <p:extLst>
      <p:ext uri="{BB962C8B-B14F-4D97-AF65-F5344CB8AC3E}">
        <p14:creationId xmlns:p14="http://schemas.microsoft.com/office/powerpoint/2010/main" val="2553188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D561073F-C71C-A512-A2A9-0A4B08D72056}"/>
              </a:ext>
            </a:extLst>
          </p:cNvPr>
          <p:cNvSpPr/>
          <p:nvPr/>
        </p:nvSpPr>
        <p:spPr>
          <a:xfrm>
            <a:off x="0" y="0"/>
            <a:ext cx="12192000" cy="6858000"/>
          </a:xfrm>
          <a:prstGeom prst="round2DiagRect">
            <a:avLst>
              <a:gd name="adj1" fmla="val 46826"/>
              <a:gd name="adj2"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2B7EDAD-85CD-CEE3-24F0-04D5E29F1704}"/>
              </a:ext>
            </a:extLst>
          </p:cNvPr>
          <p:cNvSpPr>
            <a:spLocks noGrp="1"/>
          </p:cNvSpPr>
          <p:nvPr>
            <p:ph type="title"/>
          </p:nvPr>
        </p:nvSpPr>
        <p:spPr>
          <a:xfrm>
            <a:off x="934961" y="967620"/>
            <a:ext cx="10736943" cy="5575904"/>
          </a:xfrm>
        </p:spPr>
        <p:txBody>
          <a:bodyPr anchor="t">
            <a:normAutofit/>
          </a:bodyPr>
          <a:lstStyle/>
          <a:p>
            <a:pPr marL="457200" indent="-457200">
              <a:buFont typeface="Arial" panose="020B0604020202020204" pitchFamily="34" charset="0"/>
              <a:buChar char="•"/>
            </a:pPr>
            <a:r>
              <a:rPr lang="en-IN" sz="3200" b="1" i="1" u="sng" dirty="0">
                <a:solidFill>
                  <a:srgbClr val="C00000"/>
                </a:solidFill>
                <a:latin typeface="Amasis MT Pro Medium" panose="02040504050005020304" pitchFamily="18" charset="0"/>
              </a:rPr>
              <a:t>Buyers/Audience‘s persona </a:t>
            </a:r>
            <a:r>
              <a:rPr lang="en-IN" sz="3200" b="1" i="1" dirty="0">
                <a:solidFill>
                  <a:srgbClr val="C00000"/>
                </a:solidFill>
                <a:latin typeface="Amasis MT Pro Medium" panose="02040504050005020304" pitchFamily="18" charset="0"/>
              </a:rPr>
              <a:t>:</a:t>
            </a:r>
            <a:br>
              <a:rPr lang="en-IN" sz="3200" b="1" i="1" dirty="0">
                <a:solidFill>
                  <a:srgbClr val="C00000"/>
                </a:solidFill>
                <a:latin typeface="Amasis MT Pro Medium" panose="02040504050005020304" pitchFamily="18" charset="0"/>
              </a:rPr>
            </a:br>
            <a:endParaRPr lang="en-US" sz="3200" b="1" i="1" u="sng" dirty="0">
              <a:solidFill>
                <a:srgbClr val="C00000"/>
              </a:solidFill>
              <a:latin typeface="Amasis MT Pro Medium" panose="02040504050005020304" pitchFamily="18" charset="0"/>
            </a:endParaRPr>
          </a:p>
        </p:txBody>
      </p:sp>
      <p:pic>
        <p:nvPicPr>
          <p:cNvPr id="3" name="Picture 3">
            <a:extLst>
              <a:ext uri="{FF2B5EF4-FFF2-40B4-BE49-F238E27FC236}">
                <a16:creationId xmlns:a16="http://schemas.microsoft.com/office/drawing/2014/main" id="{97BF7DAB-B151-5FB4-2E8C-ABAC8AAE9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252" y="1790095"/>
            <a:ext cx="9636510" cy="4197048"/>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502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4D460FE2-6448-3BCC-FCBD-952CDF16883F}"/>
              </a:ext>
            </a:extLst>
          </p:cNvPr>
          <p:cNvSpPr/>
          <p:nvPr/>
        </p:nvSpPr>
        <p:spPr>
          <a:xfrm>
            <a:off x="0" y="0"/>
            <a:ext cx="12192000" cy="6858000"/>
          </a:xfrm>
          <a:prstGeom prst="round2DiagRect">
            <a:avLst>
              <a:gd name="adj1" fmla="val 50000"/>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454D789-62B6-A0C2-3458-487705F8CF03}"/>
              </a:ext>
            </a:extLst>
          </p:cNvPr>
          <p:cNvSpPr>
            <a:spLocks noGrp="1"/>
          </p:cNvSpPr>
          <p:nvPr>
            <p:ph type="title"/>
          </p:nvPr>
        </p:nvSpPr>
        <p:spPr>
          <a:xfrm>
            <a:off x="1088571" y="798286"/>
            <a:ext cx="9833429" cy="5430762"/>
          </a:xfrm>
        </p:spPr>
        <p:txBody>
          <a:bodyPr anchor="t">
            <a:normAutofit/>
          </a:bodyPr>
          <a:lstStyle/>
          <a:p>
            <a:pPr marL="571500" indent="-571500">
              <a:buFont typeface="Arial" panose="020B0604020202020204" pitchFamily="34" charset="0"/>
              <a:buChar char="•"/>
            </a:pPr>
            <a:r>
              <a:rPr lang="en-IN" sz="3600" b="1" i="1" u="sng" dirty="0">
                <a:solidFill>
                  <a:srgbClr val="00B050"/>
                </a:solidFill>
                <a:latin typeface="Amasis MT Pro Medium" panose="02040504050005020304" pitchFamily="18" charset="0"/>
              </a:rPr>
              <a:t>Competitor Analysis </a:t>
            </a:r>
            <a:r>
              <a:rPr lang="en-IN" sz="3600" b="1" i="1" dirty="0">
                <a:solidFill>
                  <a:srgbClr val="00B050"/>
                </a:solidFill>
                <a:latin typeface="Amasis MT Pro Medium" panose="02040504050005020304" pitchFamily="18" charset="0"/>
              </a:rPr>
              <a:t>:</a:t>
            </a:r>
            <a:br>
              <a:rPr lang="en-IN" sz="3600" b="1" dirty="0">
                <a:latin typeface="Amasis MT Pro Medium" panose="02040504050005020304" pitchFamily="18" charset="0"/>
              </a:rPr>
            </a:br>
            <a:br>
              <a:rPr lang="en-IN" sz="3600" b="1" dirty="0">
                <a:latin typeface="Amasis MT Pro Medium" panose="02040504050005020304" pitchFamily="18" charset="0"/>
              </a:rPr>
            </a:br>
            <a:r>
              <a:rPr lang="en-IN" sz="3600" b="1" u="sng" dirty="0">
                <a:latin typeface="Amasis MT Pro Medium" panose="02040504050005020304" pitchFamily="18" charset="0"/>
              </a:rPr>
              <a:t>Competitor 1 </a:t>
            </a:r>
            <a:r>
              <a:rPr lang="en-IN" sz="3600" b="1" dirty="0">
                <a:latin typeface="Amasis MT Pro Medium" panose="02040504050005020304" pitchFamily="18" charset="0"/>
              </a:rPr>
              <a:t>: </a:t>
            </a:r>
            <a:r>
              <a:rPr lang="en-IN" b="1" i="1" dirty="0">
                <a:solidFill>
                  <a:srgbClr val="0070C0"/>
                </a:solidFill>
                <a:latin typeface="Amasis MT Pro Medium" panose="02040504050005020304" pitchFamily="18" charset="0"/>
              </a:rPr>
              <a:t>Mother Dairy </a:t>
            </a:r>
            <a:br>
              <a:rPr lang="en-IN" b="1" dirty="0">
                <a:solidFill>
                  <a:srgbClr val="0070C0"/>
                </a:solidFill>
                <a:latin typeface="Amasis MT Pro Medium" panose="02040504050005020304" pitchFamily="18" charset="0"/>
              </a:rPr>
            </a:br>
            <a:br>
              <a:rPr lang="en-IN" b="1" dirty="0">
                <a:solidFill>
                  <a:srgbClr val="0070C0"/>
                </a:solidFill>
                <a:latin typeface="Amasis MT Pro Medium" panose="02040504050005020304" pitchFamily="18" charset="0"/>
              </a:rPr>
            </a:br>
            <a:r>
              <a:rPr lang="en-IN" b="1" u="sng" dirty="0">
                <a:latin typeface="Amasis MT Pro Medium" panose="02040504050005020304" pitchFamily="18" charset="0"/>
              </a:rPr>
              <a:t>USP</a:t>
            </a:r>
            <a:r>
              <a:rPr lang="en-IN" b="1" dirty="0">
                <a:latin typeface="Amasis MT Pro Medium" panose="02040504050005020304" pitchFamily="18" charset="0"/>
              </a:rPr>
              <a:t> : </a:t>
            </a:r>
            <a:r>
              <a:rPr lang="en-IN" sz="2400" dirty="0">
                <a:latin typeface="Arial" panose="020B0604020202020204" pitchFamily="34" charset="0"/>
                <a:cs typeface="Arial" panose="020B0604020202020204" pitchFamily="34" charset="0"/>
              </a:rPr>
              <a:t>India’s very own producer of milk, milk products, beverages, foods, etc. At affordable rates and of premium quality.</a:t>
            </a:r>
            <a:br>
              <a:rPr lang="en-IN" sz="24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r>
              <a:rPr lang="en-IN" sz="3200" b="1" u="sng" dirty="0">
                <a:latin typeface="Amasis MT Pro Medium" panose="02040504050005020304" pitchFamily="18" charset="0"/>
                <a:cs typeface="Arial" panose="020B0604020202020204" pitchFamily="34" charset="0"/>
              </a:rPr>
              <a:t>Mother Dairy swot Analysis </a:t>
            </a:r>
            <a:r>
              <a:rPr lang="en-IN" sz="3200" b="1" dirty="0">
                <a:latin typeface="Amasis MT Pro Medium" panose="02040504050005020304" pitchFamily="18" charset="0"/>
                <a:cs typeface="Arial" panose="020B0604020202020204" pitchFamily="34" charset="0"/>
              </a:rPr>
              <a:t>:</a:t>
            </a:r>
            <a:br>
              <a:rPr lang="en-IN" sz="3200" b="1" dirty="0">
                <a:latin typeface="Amasis MT Pro Medium" panose="02040504050005020304" pitchFamily="18" charset="0"/>
                <a:cs typeface="Arial" panose="020B0604020202020204" pitchFamily="34" charset="0"/>
              </a:rPr>
            </a:br>
            <a:r>
              <a:rPr lang="en-IN" sz="3200" b="1" u="sng" dirty="0">
                <a:latin typeface="Amasis MT Pro Medium" panose="02040504050005020304" pitchFamily="18" charset="0"/>
                <a:cs typeface="Arial" panose="020B0604020202020204" pitchFamily="34" charset="0"/>
              </a:rPr>
              <a:t>Strength</a:t>
            </a:r>
            <a:r>
              <a:rPr lang="en-IN" sz="3200" b="1" dirty="0">
                <a:latin typeface="Amasis MT Pro Medium" panose="02040504050005020304" pitchFamily="18" charset="0"/>
                <a:cs typeface="Arial" panose="020B0604020202020204" pitchFamily="34" charset="0"/>
              </a:rPr>
              <a:t> :</a:t>
            </a:r>
            <a:br>
              <a:rPr lang="en-IN" sz="3200" b="1" dirty="0">
                <a:latin typeface="Amasis MT Pro Medium" panose="02040504050005020304" pitchFamily="18" charset="0"/>
                <a:cs typeface="Arial" panose="020B0604020202020204" pitchFamily="34" charset="0"/>
              </a:rPr>
            </a:br>
            <a:r>
              <a:rPr lang="en-IN" sz="2400" dirty="0">
                <a:latin typeface="Arial" panose="020B0604020202020204" pitchFamily="34" charset="0"/>
                <a:cs typeface="Arial" panose="020B0604020202020204" pitchFamily="34" charset="0"/>
              </a:rPr>
              <a:t>1.Awell-recognized brand name </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2.Popular subsidiary brands like </a:t>
            </a:r>
            <a:r>
              <a:rPr lang="en-IN" sz="2400" dirty="0" err="1">
                <a:latin typeface="Arial" panose="020B0604020202020204" pitchFamily="34" charset="0"/>
                <a:cs typeface="Arial" panose="020B0604020202020204" pitchFamily="34" charset="0"/>
              </a:rPr>
              <a:t>Dhara</a:t>
            </a:r>
            <a:r>
              <a:rPr lang="en-IN" sz="2400" dirty="0">
                <a:latin typeface="Arial" panose="020B0604020202020204" pitchFamily="34" charset="0"/>
                <a:cs typeface="Arial" panose="020B0604020202020204" pitchFamily="34" charset="0"/>
              </a:rPr>
              <a:t> , </a:t>
            </a:r>
            <a:r>
              <a:rPr lang="en-IN" sz="2400" dirty="0" err="1">
                <a:latin typeface="Arial" panose="020B0604020202020204" pitchFamily="34" charset="0"/>
                <a:cs typeface="Arial" panose="020B0604020202020204" pitchFamily="34" charset="0"/>
              </a:rPr>
              <a:t>Safal</a:t>
            </a:r>
            <a:r>
              <a:rPr lang="en-IN" sz="2400" dirty="0">
                <a:latin typeface="Arial" panose="020B0604020202020204" pitchFamily="34" charset="0"/>
                <a:cs typeface="Arial" panose="020B0604020202020204" pitchFamily="34" charset="0"/>
              </a:rPr>
              <a:t>, b-</a:t>
            </a:r>
            <a:r>
              <a:rPr lang="en-IN" sz="2400" dirty="0" err="1">
                <a:latin typeface="Arial" panose="020B0604020202020204" pitchFamily="34" charset="0"/>
                <a:cs typeface="Arial" panose="020B0604020202020204" pitchFamily="34" charset="0"/>
              </a:rPr>
              <a:t>Activ</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etc</a:t>
            </a:r>
            <a:r>
              <a:rPr lang="en-IN"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6165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071414CB-7C88-2686-E5B9-12BF507F6F30}"/>
              </a:ext>
            </a:extLst>
          </p:cNvPr>
          <p:cNvSpPr/>
          <p:nvPr/>
        </p:nvSpPr>
        <p:spPr>
          <a:xfrm>
            <a:off x="0" y="0"/>
            <a:ext cx="12192000" cy="6858000"/>
          </a:xfrm>
          <a:prstGeom prst="round2DiagRect">
            <a:avLst>
              <a:gd name="adj1" fmla="val 50000"/>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A3BD469-5251-8D36-6284-23E555CA5114}"/>
              </a:ext>
            </a:extLst>
          </p:cNvPr>
          <p:cNvSpPr>
            <a:spLocks noGrp="1"/>
          </p:cNvSpPr>
          <p:nvPr>
            <p:ph type="title"/>
          </p:nvPr>
        </p:nvSpPr>
        <p:spPr>
          <a:xfrm>
            <a:off x="1487713" y="798285"/>
            <a:ext cx="9990667" cy="5684761"/>
          </a:xfrm>
        </p:spPr>
        <p:txBody>
          <a:bodyPr anchor="t"/>
          <a:lstStyle/>
          <a:p>
            <a:r>
              <a:rPr lang="en-IN" sz="3600" b="1" u="sng" dirty="0">
                <a:latin typeface="Amasis MT Pro Medium" panose="02040504050005020304" pitchFamily="18" charset="0"/>
              </a:rPr>
              <a:t>Weakness</a:t>
            </a:r>
            <a:r>
              <a:rPr lang="en-IN" dirty="0"/>
              <a:t> : </a:t>
            </a:r>
            <a:br>
              <a:rPr lang="en-IN" dirty="0"/>
            </a:br>
            <a:r>
              <a:rPr lang="en-IN" sz="2400" dirty="0">
                <a:latin typeface="Arial" panose="020B0604020202020204" pitchFamily="34" charset="0"/>
                <a:cs typeface="Arial" panose="020B0604020202020204" pitchFamily="34" charset="0"/>
              </a:rPr>
              <a:t>1.Limited number of Mother Dairy and </a:t>
            </a:r>
            <a:r>
              <a:rPr lang="en-IN" sz="2400" dirty="0" err="1">
                <a:latin typeface="Arial" panose="020B0604020202020204" pitchFamily="34" charset="0"/>
                <a:cs typeface="Arial" panose="020B0604020202020204" pitchFamily="34" charset="0"/>
              </a:rPr>
              <a:t>Safal</a:t>
            </a:r>
            <a:r>
              <a:rPr lang="en-IN" sz="2400" dirty="0">
                <a:latin typeface="Arial" panose="020B0604020202020204" pitchFamily="34" charset="0"/>
                <a:cs typeface="Arial" panose="020B0604020202020204" pitchFamily="34" charset="0"/>
              </a:rPr>
              <a:t> outlets.</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2.Difficult to maintain competitive pricing</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3.Vegetables and milk products are perishable .</a:t>
            </a:r>
            <a:br>
              <a:rPr lang="en-IN" sz="2400" dirty="0">
                <a:latin typeface="Arial" panose="020B0604020202020204" pitchFamily="34" charset="0"/>
                <a:cs typeface="Arial" panose="020B0604020202020204" pitchFamily="34" charset="0"/>
              </a:rPr>
            </a:br>
            <a:br>
              <a:rPr lang="en-IN" sz="2400" dirty="0">
                <a:latin typeface="Arial" panose="020B0604020202020204" pitchFamily="34" charset="0"/>
                <a:cs typeface="Arial" panose="020B0604020202020204" pitchFamily="34" charset="0"/>
              </a:rPr>
            </a:br>
            <a:r>
              <a:rPr lang="en-IN" sz="3200" b="1" u="sng" dirty="0">
                <a:latin typeface="Amasis MT Pro Medium" panose="02040504050005020304" pitchFamily="18" charset="0"/>
                <a:cs typeface="Arial" panose="020B0604020202020204" pitchFamily="34" charset="0"/>
              </a:rPr>
              <a:t>Opportunities</a:t>
            </a:r>
            <a:r>
              <a:rPr lang="en-IN" sz="3200" b="1" dirty="0">
                <a:latin typeface="Amasis MT Pro Medium" panose="02040504050005020304" pitchFamily="18" charset="0"/>
                <a:cs typeface="Arial" panose="020B0604020202020204" pitchFamily="34" charset="0"/>
              </a:rPr>
              <a:t> :</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1.continuous demand of dairy products and other products by Mother Dairy. </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2.Open more number of Mother Dairy outlets </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3.Market and advertise the products. </a:t>
            </a:r>
            <a:br>
              <a:rPr lang="en-IN" sz="2400" dirty="0">
                <a:latin typeface="Arial" panose="020B0604020202020204" pitchFamily="34" charset="0"/>
                <a:cs typeface="Arial" panose="020B0604020202020204" pitchFamily="34" charset="0"/>
              </a:rPr>
            </a:br>
            <a:br>
              <a:rPr lang="en-IN" sz="2400" dirty="0">
                <a:latin typeface="Arial" panose="020B0604020202020204" pitchFamily="34" charset="0"/>
                <a:cs typeface="Arial" panose="020B0604020202020204" pitchFamily="34" charset="0"/>
              </a:rPr>
            </a:br>
            <a:r>
              <a:rPr lang="en-IN" sz="3200" b="1" u="sng" dirty="0">
                <a:latin typeface="Amasis MT Pro Medium" panose="02040504050005020304" pitchFamily="18" charset="0"/>
                <a:cs typeface="Arial" panose="020B0604020202020204" pitchFamily="34" charset="0"/>
              </a:rPr>
              <a:t>Threats</a:t>
            </a:r>
            <a:r>
              <a:rPr lang="en-IN" sz="3200" u="sng" dirty="0">
                <a:latin typeface="Amasis MT Pro Medium" panose="02040504050005020304" pitchFamily="18" charset="0"/>
                <a:cs typeface="Arial" panose="020B0604020202020204" pitchFamily="34" charset="0"/>
              </a:rPr>
              <a:t> </a:t>
            </a:r>
            <a:r>
              <a:rPr lang="en-IN" sz="3200" dirty="0">
                <a:latin typeface="Amasis MT Pro Medium" panose="02040504050005020304" pitchFamily="18" charset="0"/>
                <a:cs typeface="Arial" panose="020B0604020202020204" pitchFamily="34" charset="0"/>
              </a:rPr>
              <a:t>:</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1.Strong marketing muscle by competitors </a:t>
            </a:r>
            <a:endParaRPr lang="en-US" dirty="0"/>
          </a:p>
        </p:txBody>
      </p:sp>
    </p:spTree>
    <p:extLst>
      <p:ext uri="{BB962C8B-B14F-4D97-AF65-F5344CB8AC3E}">
        <p14:creationId xmlns:p14="http://schemas.microsoft.com/office/powerpoint/2010/main" val="1378553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6F4E0E95-C2E4-692D-A339-CDCEC0FD528E}"/>
              </a:ext>
            </a:extLst>
          </p:cNvPr>
          <p:cNvSpPr/>
          <p:nvPr/>
        </p:nvSpPr>
        <p:spPr>
          <a:xfrm>
            <a:off x="0" y="0"/>
            <a:ext cx="12192000" cy="6858000"/>
          </a:xfrm>
          <a:prstGeom prst="round2DiagRect">
            <a:avLst>
              <a:gd name="adj1" fmla="val 50000"/>
              <a:gd name="adj2"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5938C-91DC-37E4-48DF-0641B8AA3AB6}"/>
              </a:ext>
            </a:extLst>
          </p:cNvPr>
          <p:cNvSpPr>
            <a:spLocks noGrp="1"/>
          </p:cNvSpPr>
          <p:nvPr>
            <p:ph type="title"/>
          </p:nvPr>
        </p:nvSpPr>
        <p:spPr>
          <a:xfrm>
            <a:off x="1251857" y="858763"/>
            <a:ext cx="9688286" cy="5388428"/>
          </a:xfrm>
        </p:spPr>
        <p:txBody>
          <a:bodyPr anchor="t">
            <a:normAutofit fontScale="90000"/>
          </a:bodyPr>
          <a:lstStyle/>
          <a:p>
            <a:r>
              <a:rPr lang="en-IN" sz="3600" b="1" u="sng" dirty="0">
                <a:latin typeface="Amasis MT Pro Medium" panose="02040504050005020304" pitchFamily="18" charset="0"/>
              </a:rPr>
              <a:t>Competitor 2 :</a:t>
            </a:r>
            <a:r>
              <a:rPr lang="en-IN" b="1" dirty="0">
                <a:latin typeface="Amasis MT Pro Medium" panose="02040504050005020304" pitchFamily="18" charset="0"/>
              </a:rPr>
              <a:t> </a:t>
            </a:r>
            <a:r>
              <a:rPr lang="en-IN" b="1" i="1" dirty="0">
                <a:solidFill>
                  <a:srgbClr val="0070C0"/>
                </a:solidFill>
                <a:latin typeface="Amasis MT Pro Medium" panose="02040504050005020304" pitchFamily="18" charset="0"/>
              </a:rPr>
              <a:t>Cadbury</a:t>
            </a:r>
            <a:r>
              <a:rPr lang="en-IN" b="1" dirty="0">
                <a:latin typeface="Amasis MT Pro Medium" panose="02040504050005020304" pitchFamily="18" charset="0"/>
              </a:rPr>
              <a:t> </a:t>
            </a:r>
            <a:br>
              <a:rPr lang="en-IN" dirty="0"/>
            </a:br>
            <a:br>
              <a:rPr lang="en-IN" dirty="0"/>
            </a:br>
            <a:r>
              <a:rPr lang="en-IN" b="1" u="sng" dirty="0">
                <a:latin typeface="Amasis MT Pro Medium" panose="02040504050005020304" pitchFamily="18" charset="0"/>
              </a:rPr>
              <a:t>USP </a:t>
            </a:r>
            <a:r>
              <a:rPr lang="en-IN" b="1" dirty="0">
                <a:latin typeface="Amasis MT Pro Medium" panose="02040504050005020304" pitchFamily="18" charset="0"/>
              </a:rPr>
              <a:t>:</a:t>
            </a:r>
            <a:r>
              <a:rPr lang="en-IN" sz="2800" b="1" dirty="0">
                <a:latin typeface="Arial" panose="020B0604020202020204" pitchFamily="34" charset="0"/>
                <a:cs typeface="Arial" panose="020B0604020202020204" pitchFamily="34" charset="0"/>
              </a:rPr>
              <a:t>Cadbury</a:t>
            </a:r>
            <a:r>
              <a:rPr lang="en-IN" sz="2800" dirty="0">
                <a:latin typeface="Arial" panose="020B0604020202020204" pitchFamily="34" charset="0"/>
                <a:cs typeface="Arial" panose="020B0604020202020204" pitchFamily="34" charset="0"/>
              </a:rPr>
              <a:t> is one of the biggest and most trusted chocolate brand worldwide. </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r>
              <a:rPr lang="en-IN" sz="3600" b="1" u="sng" dirty="0">
                <a:latin typeface="Amasis MT Pro Medium" panose="02040504050005020304" pitchFamily="18" charset="0"/>
                <a:cs typeface="Arial" panose="020B0604020202020204" pitchFamily="34" charset="0"/>
              </a:rPr>
              <a:t>Cadbury Swot Analysis</a:t>
            </a:r>
            <a:r>
              <a:rPr lang="en-IN" sz="3600" b="1" dirty="0">
                <a:latin typeface="Amasis MT Pro Medium" panose="02040504050005020304" pitchFamily="18" charset="0"/>
                <a:cs typeface="Arial" panose="020B0604020202020204" pitchFamily="34" charset="0"/>
              </a:rPr>
              <a:t> :</a:t>
            </a:r>
            <a:br>
              <a:rPr lang="en-IN" sz="3600" b="1" dirty="0">
                <a:latin typeface="Amasis MT Pro Medium" panose="02040504050005020304" pitchFamily="18" charset="0"/>
                <a:cs typeface="Arial" panose="020B0604020202020204" pitchFamily="34" charset="0"/>
              </a:rPr>
            </a:br>
            <a:r>
              <a:rPr lang="en-IN" sz="3600" b="1" u="sng" dirty="0">
                <a:latin typeface="Amasis MT Pro Medium" panose="02040504050005020304" pitchFamily="18" charset="0"/>
                <a:cs typeface="Arial" panose="020B0604020202020204" pitchFamily="34" charset="0"/>
              </a:rPr>
              <a:t>Strength</a:t>
            </a:r>
            <a:r>
              <a:rPr lang="en-IN" sz="3600" b="1" dirty="0">
                <a:latin typeface="Amasis MT Pro Medium" panose="02040504050005020304" pitchFamily="18" charset="0"/>
                <a:cs typeface="Arial" panose="020B0604020202020204" pitchFamily="34" charset="0"/>
              </a:rPr>
              <a:t>  :</a:t>
            </a:r>
            <a:br>
              <a:rPr lang="en-IN" sz="3600" b="1" dirty="0">
                <a:latin typeface="Amasis MT Pro Medium" panose="02040504050005020304" pitchFamily="18" charset="0"/>
                <a:cs typeface="Arial" panose="020B0604020202020204" pitchFamily="34" charset="0"/>
              </a:rPr>
            </a:br>
            <a:r>
              <a:rPr lang="en-IN" sz="2800" dirty="0">
                <a:latin typeface="Arial" panose="020B0604020202020204" pitchFamily="34" charset="0"/>
                <a:cs typeface="Arial" panose="020B0604020202020204" pitchFamily="34" charset="0"/>
              </a:rPr>
              <a:t>1.</a:t>
            </a:r>
            <a:r>
              <a:rPr lang="en-IN" sz="2800" b="1" dirty="0">
                <a:latin typeface="Arial" panose="020B0604020202020204" pitchFamily="34" charset="0"/>
                <a:cs typeface="Arial" panose="020B0604020202020204" pitchFamily="34" charset="0"/>
              </a:rPr>
              <a:t>Cadbury</a:t>
            </a:r>
            <a:r>
              <a:rPr lang="en-IN" sz="2800" dirty="0">
                <a:latin typeface="Arial" panose="020B0604020202020204" pitchFamily="34" charset="0"/>
                <a:cs typeface="Arial" panose="020B0604020202020204" pitchFamily="34" charset="0"/>
              </a:rPr>
              <a:t> has a high brand equity and top of the mind chocolate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 brand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2.Strong brand recall and customers loyalty among </a:t>
            </a:r>
            <a:r>
              <a:rPr lang="en-IN" sz="2800" b="1" dirty="0">
                <a:latin typeface="Arial" panose="020B0604020202020204" pitchFamily="34" charset="0"/>
                <a:cs typeface="Arial" panose="020B0604020202020204" pitchFamily="34" charset="0"/>
              </a:rPr>
              <a:t>Cadburys</a:t>
            </a:r>
            <a:r>
              <a:rPr lang="en-IN" sz="2800" dirty="0">
                <a:latin typeface="Arial" panose="020B0604020202020204" pitchFamily="34" charset="0"/>
                <a:cs typeface="Arial" panose="020B0604020202020204" pitchFamily="34" charset="0"/>
              </a:rPr>
              <a:t> customers.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3.Strong parent brand of </a:t>
            </a:r>
            <a:r>
              <a:rPr lang="en-IN" sz="2800" dirty="0" err="1">
                <a:latin typeface="Arial" panose="020B0604020202020204" pitchFamily="34" charset="0"/>
                <a:cs typeface="Arial" panose="020B0604020202020204" pitchFamily="34" charset="0"/>
              </a:rPr>
              <a:t>kraft</a:t>
            </a:r>
            <a:r>
              <a:rPr lang="en-IN" sz="2800" dirty="0">
                <a:latin typeface="Arial" panose="020B0604020202020204" pitchFamily="34" charset="0"/>
                <a:cs typeface="Arial" panose="020B0604020202020204" pitchFamily="34" charset="0"/>
              </a:rPr>
              <a:t> food gives a strong backing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4.</a:t>
            </a:r>
            <a:r>
              <a:rPr lang="en-IN" sz="2800" b="1" dirty="0">
                <a:latin typeface="Arial" panose="020B0604020202020204" pitchFamily="34" charset="0"/>
                <a:cs typeface="Arial" panose="020B0604020202020204" pitchFamily="34" charset="0"/>
              </a:rPr>
              <a:t>Cadbury</a:t>
            </a:r>
            <a:r>
              <a:rPr lang="en-IN" sz="2800" dirty="0">
                <a:latin typeface="Arial" panose="020B0604020202020204" pitchFamily="34" charset="0"/>
                <a:cs typeface="Arial" panose="020B0604020202020204" pitchFamily="34" charset="0"/>
              </a:rPr>
              <a:t> is a trusted and premium quality brand. </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1669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9471D6AE-86EA-4C74-D04B-C52F773A4100}"/>
              </a:ext>
            </a:extLst>
          </p:cNvPr>
          <p:cNvSpPr/>
          <p:nvPr/>
        </p:nvSpPr>
        <p:spPr>
          <a:xfrm>
            <a:off x="0" y="0"/>
            <a:ext cx="12192000" cy="6858000"/>
          </a:xfrm>
          <a:prstGeom prst="round2DiagRect">
            <a:avLst>
              <a:gd name="adj1" fmla="val 50000"/>
              <a:gd name="adj2"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565F46-31A3-5E19-1217-B8F8CA0DCD21}"/>
              </a:ext>
            </a:extLst>
          </p:cNvPr>
          <p:cNvSpPr>
            <a:spLocks noGrp="1"/>
          </p:cNvSpPr>
          <p:nvPr>
            <p:ph type="title"/>
          </p:nvPr>
        </p:nvSpPr>
        <p:spPr>
          <a:xfrm>
            <a:off x="1511905" y="616858"/>
            <a:ext cx="9313333" cy="5430762"/>
          </a:xfrm>
        </p:spPr>
        <p:txBody>
          <a:bodyPr anchor="t">
            <a:normAutofit fontScale="90000"/>
          </a:bodyPr>
          <a:lstStyle/>
          <a:p>
            <a:r>
              <a:rPr lang="en-IN" sz="3600" b="1" u="sng" dirty="0">
                <a:latin typeface="Amasis MT Pro Medium" panose="02040504050005020304" pitchFamily="18" charset="0"/>
              </a:rPr>
              <a:t>Weakness</a:t>
            </a:r>
            <a:r>
              <a:rPr lang="en-IN" sz="3600" b="1" dirty="0">
                <a:latin typeface="Amasis MT Pro Medium" panose="02040504050005020304" pitchFamily="18" charset="0"/>
              </a:rPr>
              <a:t> :</a:t>
            </a:r>
            <a:br>
              <a:rPr lang="en-IN" sz="3600" b="1" dirty="0">
                <a:latin typeface="Amasis MT Pro Medium" panose="02040504050005020304" pitchFamily="18" charset="0"/>
              </a:rPr>
            </a:br>
            <a:r>
              <a:rPr lang="en-IN" sz="2800" dirty="0">
                <a:latin typeface="Arial" panose="020B0604020202020204" pitchFamily="34" charset="0"/>
                <a:cs typeface="Arial" panose="020B0604020202020204" pitchFamily="34" charset="0"/>
              </a:rPr>
              <a:t>1.A few controversies regarding advertising , worms etc. Made international news.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2.A few instance of product recall hampered Cadbury’s brand image. </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r>
              <a:rPr lang="en-IN" sz="3600" b="1" u="sng" dirty="0">
                <a:latin typeface="Amasis MT Pro Medium" panose="02040504050005020304" pitchFamily="18" charset="0"/>
                <a:cs typeface="Arial" panose="020B0604020202020204" pitchFamily="34" charset="0"/>
              </a:rPr>
              <a:t>Opportunities</a:t>
            </a:r>
            <a:r>
              <a:rPr lang="en-IN" sz="3600" dirty="0">
                <a:latin typeface="Amasis MT Pro Medium" panose="02040504050005020304" pitchFamily="18" charset="0"/>
                <a:cs typeface="Arial" panose="020B0604020202020204" pitchFamily="34" charset="0"/>
              </a:rPr>
              <a:t> :</a:t>
            </a:r>
            <a:br>
              <a:rPr lang="en-IN" sz="3600" dirty="0">
                <a:latin typeface="Amasis MT Pro Medium" panose="02040504050005020304" pitchFamily="18" charset="0"/>
                <a:cs typeface="Arial" panose="020B0604020202020204" pitchFamily="34" charset="0"/>
              </a:rPr>
            </a:br>
            <a:r>
              <a:rPr lang="en-IN" sz="2800" dirty="0">
                <a:latin typeface="Arial" panose="020B0604020202020204" pitchFamily="34" charset="0"/>
                <a:cs typeface="Arial" panose="020B0604020202020204" pitchFamily="34" charset="0"/>
              </a:rPr>
              <a:t>1.</a:t>
            </a:r>
            <a:r>
              <a:rPr lang="en-IN" sz="2800" b="1" dirty="0">
                <a:latin typeface="Arial" panose="020B0604020202020204" pitchFamily="34" charset="0"/>
                <a:cs typeface="Arial" panose="020B0604020202020204" pitchFamily="34" charset="0"/>
              </a:rPr>
              <a:t>Cadbury</a:t>
            </a:r>
            <a:r>
              <a:rPr lang="en-IN" sz="2800" dirty="0">
                <a:latin typeface="Arial" panose="020B0604020202020204" pitchFamily="34" charset="0"/>
                <a:cs typeface="Arial" panose="020B0604020202020204" pitchFamily="34" charset="0"/>
              </a:rPr>
              <a:t> can increase reach in rural markets.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2.Increase it’s reach and presentation in untapped markets.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3.Diversification of product range into related food segments .</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r>
              <a:rPr lang="en-IN" sz="3600" b="1" u="sng" dirty="0">
                <a:latin typeface="Amasis MT Pro Medium" panose="02040504050005020304" pitchFamily="18" charset="0"/>
                <a:cs typeface="Arial" panose="020B0604020202020204" pitchFamily="34" charset="0"/>
              </a:rPr>
              <a:t>Threats</a:t>
            </a:r>
            <a:r>
              <a:rPr lang="en-IN" sz="3600" b="1" dirty="0">
                <a:latin typeface="Amasis MT Pro Medium" panose="02040504050005020304" pitchFamily="18" charset="0"/>
                <a:cs typeface="Arial" panose="020B0604020202020204" pitchFamily="34" charset="0"/>
              </a:rPr>
              <a:t> : </a:t>
            </a:r>
            <a:br>
              <a:rPr lang="en-IN" sz="3600" b="1" dirty="0">
                <a:latin typeface="Amasis MT Pro Medium" panose="02040504050005020304" pitchFamily="18" charset="0"/>
                <a:cs typeface="Arial" panose="020B0604020202020204" pitchFamily="34" charset="0"/>
              </a:rPr>
            </a:br>
            <a:r>
              <a:rPr lang="en-IN" sz="3100" dirty="0">
                <a:latin typeface="Arial" panose="020B0604020202020204" pitchFamily="34" charset="0"/>
                <a:cs typeface="Arial" panose="020B0604020202020204" pitchFamily="34" charset="0"/>
              </a:rPr>
              <a:t>1.health consciousness amongst people Can reduce intake of chocolates .</a:t>
            </a:r>
            <a:br>
              <a:rPr lang="en-IN" sz="3100" dirty="0">
                <a:latin typeface="Arial" panose="020B0604020202020204" pitchFamily="34" charset="0"/>
                <a:cs typeface="Arial" panose="020B0604020202020204" pitchFamily="34" charset="0"/>
              </a:rPr>
            </a:br>
            <a:r>
              <a:rPr lang="en-IN" sz="3100" dirty="0">
                <a:latin typeface="Arial" panose="020B0604020202020204" pitchFamily="34" charset="0"/>
                <a:cs typeface="Arial" panose="020B0604020202020204" pitchFamily="34" charset="0"/>
              </a:rPr>
              <a:t>2.Increase in cost of raw materials. </a:t>
            </a:r>
            <a:endParaRPr lang="en-US" sz="3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968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87ACEEB0-55A5-328F-D616-FC2380301513}"/>
              </a:ext>
            </a:extLst>
          </p:cNvPr>
          <p:cNvSpPr/>
          <p:nvPr/>
        </p:nvSpPr>
        <p:spPr>
          <a:xfrm>
            <a:off x="0" y="1"/>
            <a:ext cx="12192000" cy="6858000"/>
          </a:xfrm>
          <a:prstGeom prst="round2DiagRect">
            <a:avLst>
              <a:gd name="adj1" fmla="val 4806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1C5D7C2-74D8-D7A5-100B-09DC9A85DF30}"/>
              </a:ext>
            </a:extLst>
          </p:cNvPr>
          <p:cNvSpPr>
            <a:spLocks noGrp="1"/>
          </p:cNvSpPr>
          <p:nvPr>
            <p:ph type="title"/>
          </p:nvPr>
        </p:nvSpPr>
        <p:spPr>
          <a:xfrm>
            <a:off x="1318381" y="628952"/>
            <a:ext cx="10450286" cy="5588000"/>
          </a:xfrm>
        </p:spPr>
        <p:txBody>
          <a:bodyPr anchor="t"/>
          <a:lstStyle/>
          <a:p>
            <a:r>
              <a:rPr lang="en-IN" sz="3600" b="1" u="sng" dirty="0">
                <a:latin typeface="Amasis MT Pro Medium" panose="02040504050005020304" pitchFamily="18" charset="0"/>
              </a:rPr>
              <a:t>Competitor 3</a:t>
            </a:r>
            <a:r>
              <a:rPr lang="en-IN" b="1" dirty="0">
                <a:latin typeface="Amasis MT Pro Medium" panose="02040504050005020304" pitchFamily="18" charset="0"/>
              </a:rPr>
              <a:t> </a:t>
            </a:r>
            <a:r>
              <a:rPr lang="en-IN" dirty="0">
                <a:latin typeface="Amasis MT Pro Medium" panose="02040504050005020304" pitchFamily="18" charset="0"/>
              </a:rPr>
              <a:t>:</a:t>
            </a:r>
            <a:r>
              <a:rPr lang="en-IN" dirty="0"/>
              <a:t> </a:t>
            </a:r>
            <a:r>
              <a:rPr lang="en-IN" b="1" i="1" dirty="0" err="1">
                <a:solidFill>
                  <a:srgbClr val="C00000"/>
                </a:solidFill>
                <a:latin typeface="Amasis MT Pro Medium" panose="02040504050005020304" pitchFamily="18" charset="0"/>
              </a:rPr>
              <a:t>Kwality</a:t>
            </a:r>
            <a:r>
              <a:rPr lang="en-IN" b="1" i="1" dirty="0">
                <a:solidFill>
                  <a:srgbClr val="C00000"/>
                </a:solidFill>
                <a:latin typeface="Amasis MT Pro Medium" panose="02040504050005020304" pitchFamily="18" charset="0"/>
              </a:rPr>
              <a:t> walls </a:t>
            </a:r>
            <a:br>
              <a:rPr lang="en-IN" b="1" dirty="0">
                <a:solidFill>
                  <a:srgbClr val="C00000"/>
                </a:solidFill>
                <a:latin typeface="Amasis MT Pro Medium" panose="02040504050005020304" pitchFamily="18" charset="0"/>
              </a:rPr>
            </a:br>
            <a:br>
              <a:rPr lang="en-IN" b="1" dirty="0">
                <a:solidFill>
                  <a:srgbClr val="C00000"/>
                </a:solidFill>
                <a:latin typeface="Amasis MT Pro Medium" panose="02040504050005020304" pitchFamily="18" charset="0"/>
              </a:rPr>
            </a:br>
            <a:r>
              <a:rPr lang="en-IN" b="1" u="sng" dirty="0">
                <a:latin typeface="Amasis MT Pro Medium" panose="02040504050005020304" pitchFamily="18" charset="0"/>
              </a:rPr>
              <a:t>USP</a:t>
            </a:r>
            <a:r>
              <a:rPr lang="en-IN" b="1" dirty="0">
                <a:latin typeface="Amasis MT Pro Medium" panose="02040504050005020304" pitchFamily="18" charset="0"/>
              </a:rPr>
              <a:t> : </a:t>
            </a:r>
            <a:r>
              <a:rPr lang="en-IN" sz="2800" dirty="0" err="1">
                <a:latin typeface="Arial" panose="020B0604020202020204" pitchFamily="34" charset="0"/>
                <a:cs typeface="Arial" panose="020B0604020202020204" pitchFamily="34" charset="0"/>
              </a:rPr>
              <a:t>Kwality</a:t>
            </a:r>
            <a:r>
              <a:rPr lang="en-IN" sz="2800" dirty="0">
                <a:latin typeface="Arial" panose="020B0604020202020204" pitchFamily="34" charset="0"/>
                <a:cs typeface="Arial" panose="020B0604020202020204" pitchFamily="34" charset="0"/>
              </a:rPr>
              <a:t> walls USP is its focus on the highest quality   ingredients  and wide variety of </a:t>
            </a:r>
            <a:r>
              <a:rPr lang="en-IN" sz="2800" dirty="0" err="1">
                <a:latin typeface="Arial" panose="020B0604020202020204" pitchFamily="34" charset="0"/>
                <a:cs typeface="Arial" panose="020B0604020202020204" pitchFamily="34" charset="0"/>
              </a:rPr>
              <a:t>flavors</a:t>
            </a:r>
            <a:r>
              <a:rPr lang="en-IN" sz="2800" dirty="0">
                <a:latin typeface="Arial" panose="020B0604020202020204" pitchFamily="34" charset="0"/>
                <a:cs typeface="Arial" panose="020B0604020202020204" pitchFamily="34" charset="0"/>
              </a:rPr>
              <a:t> it offers to customers.</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r>
              <a:rPr lang="en-IN" sz="3200" b="1" u="sng" dirty="0" err="1">
                <a:latin typeface="Amasis MT Pro Medium" panose="02040504050005020304" pitchFamily="18" charset="0"/>
                <a:cs typeface="Arial" panose="020B0604020202020204" pitchFamily="34" charset="0"/>
              </a:rPr>
              <a:t>Kwality</a:t>
            </a:r>
            <a:r>
              <a:rPr lang="en-IN" sz="3200" b="1" u="sng" dirty="0">
                <a:latin typeface="Amasis MT Pro Medium" panose="02040504050005020304" pitchFamily="18" charset="0"/>
                <a:cs typeface="Arial" panose="020B0604020202020204" pitchFamily="34" charset="0"/>
              </a:rPr>
              <a:t> walls Swot Analysis</a:t>
            </a:r>
            <a:r>
              <a:rPr lang="en-IN" sz="3200" b="1" dirty="0">
                <a:latin typeface="Amasis MT Pro Medium" panose="02040504050005020304" pitchFamily="18" charset="0"/>
                <a:cs typeface="Arial" panose="020B0604020202020204" pitchFamily="34" charset="0"/>
              </a:rPr>
              <a:t> : </a:t>
            </a:r>
            <a:br>
              <a:rPr lang="en-IN" sz="3200" b="1" dirty="0">
                <a:latin typeface="Amasis MT Pro Medium" panose="02040504050005020304" pitchFamily="18" charset="0"/>
                <a:cs typeface="Arial" panose="020B0604020202020204" pitchFamily="34" charset="0"/>
              </a:rPr>
            </a:br>
            <a:r>
              <a:rPr lang="en-IN" sz="3200" b="1" u="sng" dirty="0">
                <a:latin typeface="Amasis MT Pro Medium" panose="02040504050005020304" pitchFamily="18" charset="0"/>
                <a:cs typeface="Arial" panose="020B0604020202020204" pitchFamily="34" charset="0"/>
              </a:rPr>
              <a:t>Strength</a:t>
            </a:r>
            <a:r>
              <a:rPr lang="en-IN" sz="3200" b="1" dirty="0">
                <a:latin typeface="Amasis MT Pro Medium" panose="02040504050005020304" pitchFamily="18" charset="0"/>
                <a:cs typeface="Arial" panose="020B0604020202020204" pitchFamily="34" charset="0"/>
              </a:rPr>
              <a:t>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1.Strong brand name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2.Excellent advertising and visibility.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3.Good product distribution and availability.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4.Lots of </a:t>
            </a:r>
            <a:r>
              <a:rPr lang="en-IN" sz="2800" dirty="0" err="1">
                <a:latin typeface="Arial" panose="020B0604020202020204" pitchFamily="34" charset="0"/>
                <a:cs typeface="Arial" panose="020B0604020202020204" pitchFamily="34" charset="0"/>
              </a:rPr>
              <a:t>flavors</a:t>
            </a:r>
            <a:r>
              <a:rPr lang="en-IN" sz="2800" dirty="0">
                <a:latin typeface="Arial" panose="020B0604020202020204" pitchFamily="34" charset="0"/>
                <a:cs typeface="Arial" panose="020B0604020202020204" pitchFamily="34" charset="0"/>
              </a:rPr>
              <a:t> and varieties available. </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1728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282F9812-ECC3-FED6-65A6-BB4DA21F4A38}"/>
              </a:ext>
            </a:extLst>
          </p:cNvPr>
          <p:cNvSpPr/>
          <p:nvPr/>
        </p:nvSpPr>
        <p:spPr>
          <a:xfrm>
            <a:off x="0" y="0"/>
            <a:ext cx="12192000" cy="6858000"/>
          </a:xfrm>
          <a:prstGeom prst="round2DiagRect">
            <a:avLst>
              <a:gd name="adj1" fmla="val 50000"/>
              <a:gd name="adj2" fmla="val 0"/>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246CF8C-8E89-45D5-2C2D-207367FA42ED}"/>
              </a:ext>
            </a:extLst>
          </p:cNvPr>
          <p:cNvSpPr>
            <a:spLocks noGrp="1"/>
          </p:cNvSpPr>
          <p:nvPr>
            <p:ph type="title"/>
          </p:nvPr>
        </p:nvSpPr>
        <p:spPr>
          <a:xfrm>
            <a:off x="1354667" y="931332"/>
            <a:ext cx="10287000" cy="5321905"/>
          </a:xfrm>
        </p:spPr>
        <p:txBody>
          <a:bodyPr anchor="t">
            <a:normAutofit fontScale="90000"/>
          </a:bodyPr>
          <a:lstStyle/>
          <a:p>
            <a:r>
              <a:rPr lang="en-IN" sz="3600" b="1" u="sng" dirty="0">
                <a:latin typeface="Amasis MT Pro Medium" panose="02040504050005020304" pitchFamily="18" charset="0"/>
              </a:rPr>
              <a:t>Weakness</a:t>
            </a:r>
            <a:r>
              <a:rPr lang="en-IN" dirty="0">
                <a:latin typeface="Amasis MT Pro Medium" panose="02040504050005020304" pitchFamily="18" charset="0"/>
              </a:rPr>
              <a:t> :</a:t>
            </a:r>
            <a:br>
              <a:rPr lang="en-IN" dirty="0">
                <a:latin typeface="Amasis MT Pro Medium" panose="02040504050005020304" pitchFamily="18" charset="0"/>
              </a:rPr>
            </a:br>
            <a:r>
              <a:rPr lang="en-IN" sz="2800" dirty="0">
                <a:latin typeface="Arial" panose="020B0604020202020204" pitchFamily="34" charset="0"/>
                <a:cs typeface="Arial" panose="020B0604020202020204" pitchFamily="34" charset="0"/>
              </a:rPr>
              <a:t>1.Food products have a limited shelf life.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         These were the weakness in the </a:t>
            </a:r>
            <a:r>
              <a:rPr lang="en-IN" sz="2800" b="1" dirty="0" err="1">
                <a:latin typeface="Arial" panose="020B0604020202020204" pitchFamily="34" charset="0"/>
                <a:cs typeface="Arial" panose="020B0604020202020204" pitchFamily="34" charset="0"/>
              </a:rPr>
              <a:t>Kwality</a:t>
            </a:r>
            <a:r>
              <a:rPr lang="en-IN" sz="2800" b="1" dirty="0">
                <a:latin typeface="Arial" panose="020B0604020202020204" pitchFamily="34" charset="0"/>
                <a:cs typeface="Arial" panose="020B0604020202020204" pitchFamily="34" charset="0"/>
              </a:rPr>
              <a:t> walls Swot</a:t>
            </a:r>
            <a:r>
              <a:rPr lang="en-IN" sz="2800" dirty="0">
                <a:latin typeface="Arial" panose="020B0604020202020204" pitchFamily="34" charset="0"/>
                <a:cs typeface="Arial" panose="020B0604020202020204" pitchFamily="34" charset="0"/>
              </a:rPr>
              <a:t> Analysis. The weakness of a brand are certain aspects of its business which it can improve. </a:t>
            </a:r>
            <a:br>
              <a:rPr lang="en-IN" dirty="0">
                <a:latin typeface="Amasis MT Pro Medium" panose="02040504050005020304" pitchFamily="18" charset="0"/>
              </a:rPr>
            </a:br>
            <a:br>
              <a:rPr lang="en-IN" dirty="0">
                <a:latin typeface="Amasis MT Pro Medium" panose="02040504050005020304" pitchFamily="18" charset="0"/>
              </a:rPr>
            </a:br>
            <a:r>
              <a:rPr lang="en-IN" sz="3600" b="1" u="sng" dirty="0">
                <a:latin typeface="Amasis MT Pro Medium" panose="02040504050005020304" pitchFamily="18" charset="0"/>
              </a:rPr>
              <a:t>Opportunities</a:t>
            </a:r>
            <a:r>
              <a:rPr lang="en-IN" dirty="0">
                <a:latin typeface="Amasis MT Pro Medium" panose="02040504050005020304" pitchFamily="18" charset="0"/>
              </a:rPr>
              <a:t> :</a:t>
            </a:r>
            <a:br>
              <a:rPr lang="en-IN" dirty="0">
                <a:latin typeface="Amasis MT Pro Medium" panose="02040504050005020304" pitchFamily="18" charset="0"/>
              </a:rPr>
            </a:br>
            <a:r>
              <a:rPr lang="en-IN" sz="2800" dirty="0">
                <a:latin typeface="Arial" panose="020B0604020202020204" pitchFamily="34" charset="0"/>
                <a:cs typeface="Arial" panose="020B0604020202020204" pitchFamily="34" charset="0"/>
              </a:rPr>
              <a:t>1.Better and newer </a:t>
            </a:r>
            <a:r>
              <a:rPr lang="en-IN" sz="2800" dirty="0" err="1">
                <a:latin typeface="Arial" panose="020B0604020202020204" pitchFamily="34" charset="0"/>
                <a:cs typeface="Arial" panose="020B0604020202020204" pitchFamily="34" charset="0"/>
              </a:rPr>
              <a:t>flavors</a:t>
            </a:r>
            <a:r>
              <a:rPr lang="en-IN" sz="2800" dirty="0">
                <a:latin typeface="Arial" panose="020B0604020202020204" pitchFamily="34" charset="0"/>
                <a:cs typeface="Arial" panose="020B0604020202020204" pitchFamily="34" charset="0"/>
              </a:rPr>
              <a:t>.</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        Above we covered the opportunity in </a:t>
            </a:r>
            <a:r>
              <a:rPr lang="en-IN" sz="2800" dirty="0" err="1">
                <a:latin typeface="Arial" panose="020B0604020202020204" pitchFamily="34" charset="0"/>
                <a:cs typeface="Arial" panose="020B0604020202020204" pitchFamily="34" charset="0"/>
              </a:rPr>
              <a:t>kwality</a:t>
            </a:r>
            <a:r>
              <a:rPr lang="en-IN" sz="2800" dirty="0">
                <a:latin typeface="Arial" panose="020B0604020202020204" pitchFamily="34" charset="0"/>
                <a:cs typeface="Arial" panose="020B0604020202020204" pitchFamily="34" charset="0"/>
              </a:rPr>
              <a:t> walls Swot Analysis. The opportunity for any brand can include prospects of future growth. </a:t>
            </a:r>
            <a:br>
              <a:rPr lang="en-IN" sz="2800" dirty="0">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8807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E73BA559-53D6-3E48-6DEF-1C4895C229D0}"/>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86CACC7-4E32-84F4-4232-A0D8F9E6E72D}"/>
              </a:ext>
            </a:extLst>
          </p:cNvPr>
          <p:cNvSpPr>
            <a:spLocks noGrp="1"/>
          </p:cNvSpPr>
          <p:nvPr>
            <p:ph type="title"/>
          </p:nvPr>
        </p:nvSpPr>
        <p:spPr>
          <a:xfrm>
            <a:off x="1548190" y="1100667"/>
            <a:ext cx="9805610" cy="4741333"/>
          </a:xfrm>
        </p:spPr>
        <p:txBody>
          <a:bodyPr anchor="t">
            <a:normAutofit fontScale="90000"/>
          </a:bodyPr>
          <a:lstStyle/>
          <a:p>
            <a:r>
              <a:rPr lang="en-IN" b="1" i="1" u="sng" dirty="0">
                <a:solidFill>
                  <a:srgbClr val="C00000"/>
                </a:solidFill>
                <a:latin typeface="Bahnschrift SemiLight" panose="020B0502040204020203" pitchFamily="34" charset="0"/>
              </a:rPr>
              <a:t>Presented by </a:t>
            </a:r>
            <a:r>
              <a:rPr lang="en-IN" b="1" i="1" dirty="0">
                <a:solidFill>
                  <a:srgbClr val="C00000"/>
                </a:solidFill>
                <a:latin typeface="Bahnschrift SemiLight" panose="020B0502040204020203" pitchFamily="34" charset="0"/>
              </a:rPr>
              <a:t>:</a:t>
            </a:r>
            <a:br>
              <a:rPr lang="en-IN" b="1" i="1" dirty="0">
                <a:solidFill>
                  <a:srgbClr val="C00000"/>
                </a:solidFill>
                <a:latin typeface="Bahnschrift SemiLight" panose="020B0502040204020203" pitchFamily="34" charset="0"/>
              </a:rPr>
            </a:br>
            <a:br>
              <a:rPr lang="en-IN" b="1" i="1" dirty="0">
                <a:solidFill>
                  <a:srgbClr val="C00000"/>
                </a:solidFill>
                <a:latin typeface="Bahnschrift SemiLight" panose="020B0502040204020203" pitchFamily="34" charset="0"/>
              </a:rPr>
            </a:br>
            <a:r>
              <a:rPr lang="en-IN" sz="3200" b="1" i="1" dirty="0">
                <a:latin typeface="Amasis MT Pro Medium" panose="02040504050005020304" pitchFamily="18" charset="0"/>
              </a:rPr>
              <a:t>1. GOOTY MOULA HUSSAIN</a:t>
            </a:r>
            <a:br>
              <a:rPr lang="en-IN" sz="3200" b="1" i="1" dirty="0">
                <a:latin typeface="Amasis MT Pro Medium" panose="02040504050005020304" pitchFamily="18" charset="0"/>
              </a:rPr>
            </a:br>
            <a:r>
              <a:rPr lang="en-IN" sz="3200" b="1" i="1" dirty="0">
                <a:latin typeface="Amasis MT Pro Medium" panose="02040504050005020304" pitchFamily="18" charset="0"/>
              </a:rPr>
              <a:t>2. ORUGUTOLU MAHESWARI </a:t>
            </a:r>
            <a:br>
              <a:rPr lang="en-IN" sz="3200" b="1" i="1" dirty="0">
                <a:latin typeface="Amasis MT Pro Medium" panose="02040504050005020304" pitchFamily="18" charset="0"/>
              </a:rPr>
            </a:br>
            <a:r>
              <a:rPr lang="en-IN" sz="3200" b="1" i="1" dirty="0">
                <a:latin typeface="Amasis MT Pro Medium" panose="02040504050005020304" pitchFamily="18" charset="0"/>
              </a:rPr>
              <a:t>3. B.R.VISHNU KANTH</a:t>
            </a:r>
            <a:br>
              <a:rPr lang="en-IN" sz="3200" b="1" i="1" dirty="0">
                <a:latin typeface="Amasis MT Pro Medium" panose="02040504050005020304" pitchFamily="18" charset="0"/>
              </a:rPr>
            </a:br>
            <a:r>
              <a:rPr lang="en-IN" sz="3200" b="1" i="1" dirty="0">
                <a:latin typeface="Amasis MT Pro Medium" panose="02040504050005020304" pitchFamily="18" charset="0"/>
              </a:rPr>
              <a:t>4. DASARI BHARATH KUMAR</a:t>
            </a:r>
            <a:br>
              <a:rPr lang="en-IN" sz="3200" b="1" i="1" dirty="0">
                <a:latin typeface="Amasis MT Pro Medium" panose="02040504050005020304" pitchFamily="18" charset="0"/>
              </a:rPr>
            </a:br>
            <a:r>
              <a:rPr lang="en-IN" sz="3200" b="1" i="1" dirty="0">
                <a:latin typeface="Amasis MT Pro Medium" panose="02040504050005020304" pitchFamily="18" charset="0"/>
              </a:rPr>
              <a:t>5. JANGAM SHIVA</a:t>
            </a:r>
            <a:br>
              <a:rPr lang="en-IN" sz="3200" b="1" i="1" dirty="0"/>
            </a:br>
            <a:r>
              <a:rPr lang="en-IN" sz="3200" b="1" i="1" dirty="0"/>
              <a:t>                                                     </a:t>
            </a:r>
            <a:br>
              <a:rPr lang="en-IN" sz="3200" b="1" i="1" dirty="0"/>
            </a:br>
            <a:r>
              <a:rPr lang="en-IN" sz="3200" b="1" i="1" dirty="0"/>
              <a:t>                                                        </a:t>
            </a:r>
            <a:r>
              <a:rPr lang="en-IN" sz="3200" b="1" i="1" u="sng" dirty="0">
                <a:solidFill>
                  <a:schemeClr val="accent5">
                    <a:lumMod val="50000"/>
                  </a:schemeClr>
                </a:solidFill>
                <a:latin typeface="Amasis MT Pro Black" panose="02040504050005020304" pitchFamily="18" charset="0"/>
              </a:rPr>
              <a:t>From</a:t>
            </a:r>
            <a:r>
              <a:rPr lang="en-IN" sz="3200" b="1" i="1" u="sng" dirty="0">
                <a:solidFill>
                  <a:schemeClr val="accent5">
                    <a:lumMod val="50000"/>
                  </a:schemeClr>
                </a:solidFill>
              </a:rPr>
              <a:t> :</a:t>
            </a:r>
            <a:br>
              <a:rPr lang="en-IN" sz="3200" dirty="0"/>
            </a:br>
            <a:r>
              <a:rPr lang="en-IN" sz="3200" dirty="0"/>
              <a:t>                                                        </a:t>
            </a:r>
            <a:r>
              <a:rPr lang="en-IN" sz="3200" b="1" dirty="0">
                <a:solidFill>
                  <a:schemeClr val="accent2">
                    <a:lumMod val="50000"/>
                  </a:schemeClr>
                </a:solidFill>
                <a:latin typeface="Amasis MT Pro Black" panose="02040504050005020304" pitchFamily="18" charset="0"/>
              </a:rPr>
              <a:t>S.S.G.S DEGREE COLLEGE</a:t>
            </a:r>
            <a:r>
              <a:rPr lang="en-IN" sz="3200" dirty="0"/>
              <a:t> </a:t>
            </a:r>
            <a:br>
              <a:rPr lang="en-IN" sz="3200" dirty="0">
                <a:solidFill>
                  <a:schemeClr val="accent5">
                    <a:lumMod val="50000"/>
                  </a:schemeClr>
                </a:solidFill>
              </a:rPr>
            </a:br>
            <a:r>
              <a:rPr lang="en-IN" sz="3200" dirty="0">
                <a:solidFill>
                  <a:schemeClr val="accent5">
                    <a:lumMod val="50000"/>
                  </a:schemeClr>
                </a:solidFill>
              </a:rPr>
              <a:t>                                                     </a:t>
            </a:r>
            <a:endParaRPr lang="en-US" sz="3200" b="1" i="1" u="sng" dirty="0">
              <a:solidFill>
                <a:schemeClr val="accent5">
                  <a:lumMod val="50000"/>
                </a:schemeClr>
              </a:solidFill>
            </a:endParaRPr>
          </a:p>
        </p:txBody>
      </p:sp>
    </p:spTree>
    <p:extLst>
      <p:ext uri="{BB962C8B-B14F-4D97-AF65-F5344CB8AC3E}">
        <p14:creationId xmlns:p14="http://schemas.microsoft.com/office/powerpoint/2010/main" val="4108993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B770308E-8459-BCF6-D4BC-18F913736522}"/>
              </a:ext>
            </a:extLst>
          </p:cNvPr>
          <p:cNvSpPr/>
          <p:nvPr/>
        </p:nvSpPr>
        <p:spPr>
          <a:xfrm>
            <a:off x="0" y="1"/>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BC09E01-C1C6-9203-B172-82DF8952098C}"/>
              </a:ext>
            </a:extLst>
          </p:cNvPr>
          <p:cNvSpPr>
            <a:spLocks noGrp="1"/>
          </p:cNvSpPr>
          <p:nvPr>
            <p:ph type="title"/>
          </p:nvPr>
        </p:nvSpPr>
        <p:spPr>
          <a:xfrm>
            <a:off x="1427238" y="979713"/>
            <a:ext cx="9926562" cy="5321905"/>
          </a:xfrm>
        </p:spPr>
        <p:txBody>
          <a:bodyPr anchor="t">
            <a:normAutofit/>
          </a:bodyPr>
          <a:lstStyle/>
          <a:p>
            <a:r>
              <a:rPr lang="en-IN" sz="3600" b="1" u="sng" dirty="0">
                <a:latin typeface="Amasis MT Pro Medium" panose="02040504050005020304" pitchFamily="18" charset="0"/>
              </a:rPr>
              <a:t>Threats </a:t>
            </a:r>
            <a:r>
              <a:rPr lang="en-IN" sz="3600" b="1" dirty="0">
                <a:latin typeface="Amasis MT Pro Medium" panose="02040504050005020304" pitchFamily="18" charset="0"/>
              </a:rPr>
              <a:t>:</a:t>
            </a:r>
            <a:br>
              <a:rPr lang="en-IN" sz="3600" b="1" dirty="0">
                <a:latin typeface="Amasis MT Pro Medium" panose="02040504050005020304" pitchFamily="18" charset="0"/>
              </a:rPr>
            </a:br>
            <a:r>
              <a:rPr lang="en-IN" sz="2800" dirty="0">
                <a:latin typeface="Arial" panose="020B0604020202020204" pitchFamily="34" charset="0"/>
                <a:cs typeface="Arial" panose="020B0604020202020204" pitchFamily="34" charset="0"/>
              </a:rPr>
              <a:t>1.Threat from existing ice-cream brands.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2.Local </a:t>
            </a:r>
            <a:r>
              <a:rPr lang="en-IN" sz="2800" dirty="0" err="1">
                <a:latin typeface="Arial" panose="020B0604020202020204" pitchFamily="34" charset="0"/>
                <a:cs typeface="Arial" panose="020B0604020202020204" pitchFamily="34" charset="0"/>
              </a:rPr>
              <a:t>Kulfis</a:t>
            </a:r>
            <a:r>
              <a:rPr lang="en-IN" sz="2800" dirty="0">
                <a:latin typeface="Arial" panose="020B0604020202020204" pitchFamily="34" charset="0"/>
                <a:cs typeface="Arial" panose="020B0604020202020204" pitchFamily="34" charset="0"/>
              </a:rPr>
              <a:t>.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     The threats in the Swot </a:t>
            </a:r>
            <a:r>
              <a:rPr lang="en-IN" sz="2800" dirty="0" err="1">
                <a:latin typeface="Arial" panose="020B0604020202020204" pitchFamily="34" charset="0"/>
                <a:cs typeface="Arial" panose="020B0604020202020204" pitchFamily="34" charset="0"/>
              </a:rPr>
              <a:t>Analysisof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kwality</a:t>
            </a:r>
            <a:r>
              <a:rPr lang="en-IN" sz="2800" dirty="0">
                <a:latin typeface="Arial" panose="020B0604020202020204" pitchFamily="34" charset="0"/>
                <a:cs typeface="Arial" panose="020B0604020202020204" pitchFamily="34" charset="0"/>
              </a:rPr>
              <a:t> walls are as mentioned above .The threats for any business can be external factors which can negatively impact it’s business. </a:t>
            </a:r>
            <a:endParaRPr lang="en-US" sz="3600" b="1" u="sng" dirty="0">
              <a:latin typeface="Amasis MT Pro Medium" panose="02040504050005020304" pitchFamily="18" charset="0"/>
            </a:endParaRPr>
          </a:p>
        </p:txBody>
      </p:sp>
    </p:spTree>
    <p:extLst>
      <p:ext uri="{BB962C8B-B14F-4D97-AF65-F5344CB8AC3E}">
        <p14:creationId xmlns:p14="http://schemas.microsoft.com/office/powerpoint/2010/main" val="149180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Rectangle: Diagonal Corners Rounded 4">
            <a:extLst>
              <a:ext uri="{FF2B5EF4-FFF2-40B4-BE49-F238E27FC236}">
                <a16:creationId xmlns:a16="http://schemas.microsoft.com/office/drawing/2014/main" id="{7971CBD9-8CEC-E81F-4471-21DACFD7054E}"/>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D8674194-C3A3-2B6A-CF27-FA9F97BA1C6A}"/>
              </a:ext>
            </a:extLst>
          </p:cNvPr>
          <p:cNvSpPr>
            <a:spLocks noGrp="1"/>
          </p:cNvSpPr>
          <p:nvPr>
            <p:ph type="title"/>
          </p:nvPr>
        </p:nvSpPr>
        <p:spPr/>
        <p:txBody>
          <a:bodyPr anchor="ctr">
            <a:normAutofit/>
          </a:bodyPr>
          <a:lstStyle/>
          <a:p>
            <a:pPr algn="ctr"/>
            <a:r>
              <a:rPr lang="en-IN" sz="4000" b="1" dirty="0">
                <a:solidFill>
                  <a:srgbClr val="7030A0"/>
                </a:solidFill>
                <a:latin typeface="Amasis MT Pro Medium" panose="02040504050005020304" pitchFamily="18" charset="0"/>
              </a:rPr>
              <a:t>Part 2 : SEO &amp; Keywords Research </a:t>
            </a:r>
            <a:endParaRPr lang="en-US" sz="4000" b="1" dirty="0">
              <a:solidFill>
                <a:srgbClr val="7030A0"/>
              </a:solidFill>
              <a:latin typeface="Amasis MT Pro Medium" panose="02040504050005020304" pitchFamily="18" charset="0"/>
            </a:endParaRPr>
          </a:p>
        </p:txBody>
      </p:sp>
      <p:sp>
        <p:nvSpPr>
          <p:cNvPr id="3" name="Content Placeholder 2">
            <a:extLst>
              <a:ext uri="{FF2B5EF4-FFF2-40B4-BE49-F238E27FC236}">
                <a16:creationId xmlns:a16="http://schemas.microsoft.com/office/drawing/2014/main" id="{83307DAD-7CF4-7BBA-4FCB-04116DE09A0E}"/>
              </a:ext>
            </a:extLst>
          </p:cNvPr>
          <p:cNvSpPr>
            <a:spLocks noGrp="1"/>
          </p:cNvSpPr>
          <p:nvPr>
            <p:ph idx="1"/>
          </p:nvPr>
        </p:nvSpPr>
        <p:spPr>
          <a:xfrm>
            <a:off x="838200" y="1589768"/>
            <a:ext cx="10515600" cy="4351338"/>
          </a:xfrm>
        </p:spPr>
        <p:txBody>
          <a:bodyPr>
            <a:normAutofit/>
          </a:bodyPr>
          <a:lstStyle/>
          <a:p>
            <a:r>
              <a:rPr lang="en-IN" sz="3600" b="1" i="1" u="sng" dirty="0">
                <a:solidFill>
                  <a:schemeClr val="accent2">
                    <a:lumMod val="50000"/>
                  </a:schemeClr>
                </a:solidFill>
                <a:latin typeface="Amasis MT Pro Medium" panose="02040504050005020304" pitchFamily="18" charset="0"/>
              </a:rPr>
              <a:t>SEO Audit :</a:t>
            </a:r>
          </a:p>
          <a:p>
            <a:pPr marL="0" indent="0">
              <a:buNone/>
            </a:pPr>
            <a:r>
              <a:rPr lang="en-IN" sz="3600" b="1" u="sng" dirty="0">
                <a:latin typeface="Amasis MT Pro Medium" panose="02040504050005020304" pitchFamily="18" charset="0"/>
              </a:rPr>
              <a:t>   </a:t>
            </a:r>
            <a:endParaRPr lang="en-US" sz="3600" b="1" u="sng" dirty="0">
              <a:latin typeface="Amasis MT Pro Medium" panose="02040504050005020304" pitchFamily="18" charset="0"/>
            </a:endParaRPr>
          </a:p>
        </p:txBody>
      </p:sp>
      <p:pic>
        <p:nvPicPr>
          <p:cNvPr id="4" name="Picture 4">
            <a:extLst>
              <a:ext uri="{FF2B5EF4-FFF2-40B4-BE49-F238E27FC236}">
                <a16:creationId xmlns:a16="http://schemas.microsoft.com/office/drawing/2014/main" id="{29B21216-5251-FA4E-BEE4-26286FF2F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762" y="2273905"/>
            <a:ext cx="8418286" cy="3568095"/>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36879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Rectangle: Diagonal Corners Rounded 4">
            <a:extLst>
              <a:ext uri="{FF2B5EF4-FFF2-40B4-BE49-F238E27FC236}">
                <a16:creationId xmlns:a16="http://schemas.microsoft.com/office/drawing/2014/main" id="{6FF65F24-32B8-00C0-71D2-B0F350C7032D}"/>
              </a:ext>
            </a:extLst>
          </p:cNvPr>
          <p:cNvSpPr/>
          <p:nvPr/>
        </p:nvSpPr>
        <p:spPr>
          <a:xfrm>
            <a:off x="0" y="1"/>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244DADB-ACCA-3CFE-359E-C49D0296C4BD}"/>
              </a:ext>
            </a:extLst>
          </p:cNvPr>
          <p:cNvSpPr>
            <a:spLocks noGrp="1"/>
          </p:cNvSpPr>
          <p:nvPr>
            <p:ph type="title"/>
          </p:nvPr>
        </p:nvSpPr>
        <p:spPr>
          <a:xfrm>
            <a:off x="1221619" y="798286"/>
            <a:ext cx="9833429" cy="5100863"/>
          </a:xfrm>
        </p:spPr>
        <p:txBody>
          <a:bodyPr anchor="ctr"/>
          <a:lstStyle/>
          <a:p>
            <a:pPr algn="ctr"/>
            <a:endParaRPr lang="en-US" dirty="0"/>
          </a:p>
        </p:txBody>
      </p:sp>
      <p:pic>
        <p:nvPicPr>
          <p:cNvPr id="4" name="Picture 4">
            <a:extLst>
              <a:ext uri="{FF2B5EF4-FFF2-40B4-BE49-F238E27FC236}">
                <a16:creationId xmlns:a16="http://schemas.microsoft.com/office/drawing/2014/main" id="{18AA0175-B975-933E-ADC6-E9F3617F4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7" y="958849"/>
            <a:ext cx="9664094" cy="4940300"/>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103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FE34D1E4-473F-A1C2-5F93-0DB91E184394}"/>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13392422-9BD4-179C-18B3-B2429339CF27}"/>
              </a:ext>
            </a:extLst>
          </p:cNvPr>
          <p:cNvSpPr>
            <a:spLocks noGrp="1"/>
          </p:cNvSpPr>
          <p:nvPr>
            <p:ph type="title"/>
          </p:nvPr>
        </p:nvSpPr>
        <p:spPr>
          <a:xfrm>
            <a:off x="1463524" y="737810"/>
            <a:ext cx="9373809" cy="5012114"/>
          </a:xfrm>
        </p:spPr>
        <p:txBody>
          <a:bodyPr/>
          <a:lstStyle/>
          <a:p>
            <a:pPr algn="ctr"/>
            <a:endParaRPr lang="en-US"/>
          </a:p>
        </p:txBody>
      </p:sp>
      <p:pic>
        <p:nvPicPr>
          <p:cNvPr id="3" name="Picture 3">
            <a:extLst>
              <a:ext uri="{FF2B5EF4-FFF2-40B4-BE49-F238E27FC236}">
                <a16:creationId xmlns:a16="http://schemas.microsoft.com/office/drawing/2014/main" id="{DA49D3A2-EECE-DC2A-9082-5104008DD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905" y="882952"/>
            <a:ext cx="9216571" cy="4866972"/>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3570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E33F252D-EE61-972F-D00B-CED9B6106FAA}"/>
              </a:ext>
            </a:extLst>
          </p:cNvPr>
          <p:cNvSpPr/>
          <p:nvPr/>
        </p:nvSpPr>
        <p:spPr>
          <a:xfrm>
            <a:off x="0" y="0"/>
            <a:ext cx="12192000" cy="6857999"/>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093A813-218F-4E21-50F2-6437B15EB2E4}"/>
              </a:ext>
            </a:extLst>
          </p:cNvPr>
          <p:cNvSpPr>
            <a:spLocks noGrp="1"/>
          </p:cNvSpPr>
          <p:nvPr>
            <p:ph type="title"/>
          </p:nvPr>
        </p:nvSpPr>
        <p:spPr>
          <a:xfrm>
            <a:off x="1439333" y="1073148"/>
            <a:ext cx="9204477" cy="4805137"/>
          </a:xfrm>
        </p:spPr>
        <p:txBody>
          <a:bodyPr/>
          <a:lstStyle/>
          <a:p>
            <a:pPr algn="ctr"/>
            <a:endParaRPr lang="en-US"/>
          </a:p>
        </p:txBody>
      </p:sp>
      <p:pic>
        <p:nvPicPr>
          <p:cNvPr id="3" name="Picture 3">
            <a:extLst>
              <a:ext uri="{FF2B5EF4-FFF2-40B4-BE49-F238E27FC236}">
                <a16:creationId xmlns:a16="http://schemas.microsoft.com/office/drawing/2014/main" id="{5A478FBE-6F5D-F03D-112D-F6B44D83F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190" y="1073149"/>
            <a:ext cx="8938381" cy="4711700"/>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11944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184A68D2-11DF-FF49-3833-207275D35FBD}"/>
              </a:ext>
            </a:extLst>
          </p:cNvPr>
          <p:cNvSpPr/>
          <p:nvPr/>
        </p:nvSpPr>
        <p:spPr>
          <a:xfrm>
            <a:off x="0" y="1"/>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1411653-8CE9-9B56-0D29-821EEB712316}"/>
              </a:ext>
            </a:extLst>
          </p:cNvPr>
          <p:cNvSpPr>
            <a:spLocks noGrp="1"/>
          </p:cNvSpPr>
          <p:nvPr>
            <p:ph type="title"/>
          </p:nvPr>
        </p:nvSpPr>
        <p:spPr>
          <a:xfrm>
            <a:off x="1451430" y="786190"/>
            <a:ext cx="9410094" cy="5261429"/>
          </a:xfrm>
        </p:spPr>
        <p:txBody>
          <a:bodyPr/>
          <a:lstStyle/>
          <a:p>
            <a:pPr algn="ctr"/>
            <a:endParaRPr lang="en-US"/>
          </a:p>
        </p:txBody>
      </p:sp>
      <p:pic>
        <p:nvPicPr>
          <p:cNvPr id="3" name="Picture 3">
            <a:extLst>
              <a:ext uri="{FF2B5EF4-FFF2-40B4-BE49-F238E27FC236}">
                <a16:creationId xmlns:a16="http://schemas.microsoft.com/office/drawing/2014/main" id="{778C1A73-F05F-1347-8931-5FB84A635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571" y="908049"/>
            <a:ext cx="9143999" cy="5041900"/>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4544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FBE3B4CB-094A-8B56-6297-FD4A0E8264EC}"/>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548B80B-F3B4-5A73-E28E-CC8F207BB233}"/>
              </a:ext>
            </a:extLst>
          </p:cNvPr>
          <p:cNvSpPr>
            <a:spLocks noGrp="1"/>
          </p:cNvSpPr>
          <p:nvPr>
            <p:ph type="title"/>
          </p:nvPr>
        </p:nvSpPr>
        <p:spPr>
          <a:xfrm>
            <a:off x="1378856" y="882952"/>
            <a:ext cx="9313335" cy="4934858"/>
          </a:xfrm>
        </p:spPr>
        <p:txBody>
          <a:bodyPr/>
          <a:lstStyle/>
          <a:p>
            <a:pPr algn="ctr"/>
            <a:endParaRPr lang="en-US"/>
          </a:p>
        </p:txBody>
      </p:sp>
      <p:pic>
        <p:nvPicPr>
          <p:cNvPr id="3" name="Picture 3">
            <a:extLst>
              <a:ext uri="{FF2B5EF4-FFF2-40B4-BE49-F238E27FC236}">
                <a16:creationId xmlns:a16="http://schemas.microsoft.com/office/drawing/2014/main" id="{16B6841A-3692-E20A-B863-0832F1314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809" y="1040190"/>
            <a:ext cx="9083523" cy="4717143"/>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85366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2D42472E-9092-288F-D561-F4B1C00E5184}"/>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1FB05BE-2F52-FAA6-BD6B-51DAF261DEB8}"/>
              </a:ext>
            </a:extLst>
          </p:cNvPr>
          <p:cNvSpPr>
            <a:spLocks noGrp="1"/>
          </p:cNvSpPr>
          <p:nvPr>
            <p:ph type="title"/>
          </p:nvPr>
        </p:nvSpPr>
        <p:spPr>
          <a:xfrm>
            <a:off x="1360714" y="834571"/>
            <a:ext cx="9470572" cy="4789715"/>
          </a:xfrm>
        </p:spPr>
        <p:txBody>
          <a:bodyPr/>
          <a:lstStyle/>
          <a:p>
            <a:pPr algn="ctr"/>
            <a:endParaRPr lang="en-US"/>
          </a:p>
        </p:txBody>
      </p:sp>
      <p:pic>
        <p:nvPicPr>
          <p:cNvPr id="3" name="Picture 3">
            <a:extLst>
              <a:ext uri="{FF2B5EF4-FFF2-40B4-BE49-F238E27FC236}">
                <a16:creationId xmlns:a16="http://schemas.microsoft.com/office/drawing/2014/main" id="{F5F922C6-9AA9-0749-BF0A-7977888DA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714" y="949476"/>
            <a:ext cx="9470572" cy="4705048"/>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0802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FB106AB0-A149-121F-B04A-08FAD95645EE}"/>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BE0B600-001E-EB87-F27D-906B75CA4A12}"/>
              </a:ext>
            </a:extLst>
          </p:cNvPr>
          <p:cNvSpPr>
            <a:spLocks noGrp="1"/>
          </p:cNvSpPr>
          <p:nvPr>
            <p:ph type="title"/>
          </p:nvPr>
        </p:nvSpPr>
        <p:spPr>
          <a:xfrm>
            <a:off x="1294189" y="967621"/>
            <a:ext cx="9833429" cy="4922760"/>
          </a:xfrm>
        </p:spPr>
        <p:txBody>
          <a:bodyPr/>
          <a:lstStyle/>
          <a:p>
            <a:pPr algn="ctr"/>
            <a:endParaRPr lang="en-US"/>
          </a:p>
        </p:txBody>
      </p:sp>
      <p:pic>
        <p:nvPicPr>
          <p:cNvPr id="3" name="Picture 3">
            <a:extLst>
              <a:ext uri="{FF2B5EF4-FFF2-40B4-BE49-F238E27FC236}">
                <a16:creationId xmlns:a16="http://schemas.microsoft.com/office/drawing/2014/main" id="{45A958B1-5815-805D-D9CB-2E0EBCDBB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238" y="1076475"/>
            <a:ext cx="9470572" cy="4813905"/>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80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D5D2B3FF-D8FA-8763-C1C3-D5027C07DF43}"/>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1D268E39-151F-E69E-6BAB-CD9EBE5041FE}"/>
              </a:ext>
            </a:extLst>
          </p:cNvPr>
          <p:cNvSpPr>
            <a:spLocks noGrp="1"/>
          </p:cNvSpPr>
          <p:nvPr>
            <p:ph type="title"/>
          </p:nvPr>
        </p:nvSpPr>
        <p:spPr>
          <a:xfrm>
            <a:off x="1390952" y="834571"/>
            <a:ext cx="9434286" cy="4934858"/>
          </a:xfrm>
        </p:spPr>
        <p:txBody>
          <a:bodyPr/>
          <a:lstStyle/>
          <a:p>
            <a:pPr algn="ctr"/>
            <a:endParaRPr lang="en-US"/>
          </a:p>
        </p:txBody>
      </p:sp>
      <p:pic>
        <p:nvPicPr>
          <p:cNvPr id="3" name="Picture 3">
            <a:extLst>
              <a:ext uri="{FF2B5EF4-FFF2-40B4-BE49-F238E27FC236}">
                <a16:creationId xmlns:a16="http://schemas.microsoft.com/office/drawing/2014/main" id="{C53F7653-78EF-1E14-B228-7CEF91548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381" y="931333"/>
            <a:ext cx="9119809" cy="4741334"/>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6300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Rectangle: Diagonal Corners Rounded 4">
            <a:extLst>
              <a:ext uri="{FF2B5EF4-FFF2-40B4-BE49-F238E27FC236}">
                <a16:creationId xmlns:a16="http://schemas.microsoft.com/office/drawing/2014/main" id="{1CEB05E6-8586-DF4B-31A5-9E43E7D5FAA6}"/>
              </a:ext>
            </a:extLst>
          </p:cNvPr>
          <p:cNvSpPr/>
          <p:nvPr/>
        </p:nvSpPr>
        <p:spPr>
          <a:xfrm>
            <a:off x="0" y="0"/>
            <a:ext cx="12192000" cy="6858000"/>
          </a:xfrm>
          <a:prstGeom prst="round2DiagRect">
            <a:avLst>
              <a:gd name="adj1" fmla="val 48060"/>
              <a:gd name="adj2"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EF00F087-881B-6736-294C-B937233AF465}"/>
              </a:ext>
            </a:extLst>
          </p:cNvPr>
          <p:cNvSpPr>
            <a:spLocks noGrp="1"/>
          </p:cNvSpPr>
          <p:nvPr>
            <p:ph type="title"/>
          </p:nvPr>
        </p:nvSpPr>
        <p:spPr/>
        <p:txBody>
          <a:bodyPr anchor="ctr">
            <a:normAutofit/>
          </a:bodyPr>
          <a:lstStyle/>
          <a:p>
            <a:pPr algn="ctr"/>
            <a:r>
              <a:rPr lang="en-IN" sz="3200" b="1" dirty="0">
                <a:solidFill>
                  <a:srgbClr val="7030A0"/>
                </a:solidFill>
                <a:latin typeface="Amasis MT Pro Medium" panose="02000000000000000000" pitchFamily="2" charset="0"/>
                <a:ea typeface="Amasis MT Pro Medium" panose="02000000000000000000" pitchFamily="2" charset="0"/>
                <a:cs typeface="Aldhabi" pitchFamily="2" charset="-78"/>
              </a:rPr>
              <a:t>Part 1 : Brand study, Competitor Analysis &amp;</a:t>
            </a:r>
            <a:br>
              <a:rPr lang="en-IN" sz="3200" b="1" dirty="0">
                <a:solidFill>
                  <a:srgbClr val="7030A0"/>
                </a:solidFill>
                <a:latin typeface="Amasis MT Pro Medium" panose="02000000000000000000" pitchFamily="2" charset="0"/>
                <a:ea typeface="Amasis MT Pro Medium" panose="02000000000000000000" pitchFamily="2" charset="0"/>
                <a:cs typeface="Aldhabi" pitchFamily="2" charset="-78"/>
              </a:rPr>
            </a:br>
            <a:r>
              <a:rPr lang="en-IN" sz="3200" b="1" dirty="0">
                <a:solidFill>
                  <a:srgbClr val="7030A0"/>
                </a:solidFill>
                <a:latin typeface="Amasis MT Pro Medium" panose="02000000000000000000" pitchFamily="2" charset="0"/>
                <a:ea typeface="Amasis MT Pro Medium" panose="02000000000000000000" pitchFamily="2" charset="0"/>
                <a:cs typeface="Aldhabi" pitchFamily="2" charset="-78"/>
              </a:rPr>
              <a:t> Buyer’s/Audience‘s persona </a:t>
            </a:r>
            <a:endParaRPr lang="en-US" sz="3200" b="1" dirty="0">
              <a:solidFill>
                <a:srgbClr val="7030A0"/>
              </a:solidFill>
              <a:latin typeface="Amasis MT Pro Medium" panose="02000000000000000000" pitchFamily="2" charset="0"/>
              <a:ea typeface="Amasis MT Pro Medium" panose="02000000000000000000" pitchFamily="2" charset="0"/>
              <a:cs typeface="Aldhabi" pitchFamily="2" charset="-78"/>
            </a:endParaRPr>
          </a:p>
        </p:txBody>
      </p:sp>
      <p:sp>
        <p:nvSpPr>
          <p:cNvPr id="3" name="Content Placeholder 2">
            <a:extLst>
              <a:ext uri="{FF2B5EF4-FFF2-40B4-BE49-F238E27FC236}">
                <a16:creationId xmlns:a16="http://schemas.microsoft.com/office/drawing/2014/main" id="{9CCC2126-A5A0-A5D0-A371-58F7DA245816}"/>
              </a:ext>
            </a:extLst>
          </p:cNvPr>
          <p:cNvSpPr>
            <a:spLocks noGrp="1"/>
          </p:cNvSpPr>
          <p:nvPr>
            <p:ph idx="1"/>
          </p:nvPr>
        </p:nvSpPr>
        <p:spPr>
          <a:xfrm>
            <a:off x="838200" y="1786995"/>
            <a:ext cx="10515600" cy="4351338"/>
          </a:xfrm>
        </p:spPr>
        <p:txBody>
          <a:bodyPr/>
          <a:lstStyle/>
          <a:p>
            <a:r>
              <a:rPr lang="en-IN" b="1" u="sng" dirty="0"/>
              <a:t>Research Brand Name :</a:t>
            </a:r>
            <a:r>
              <a:rPr lang="en-IN" dirty="0"/>
              <a:t> </a:t>
            </a:r>
            <a:r>
              <a:rPr lang="en-IN" dirty="0">
                <a:solidFill>
                  <a:srgbClr val="C00000"/>
                </a:solidFill>
              </a:rPr>
              <a:t>“</a:t>
            </a:r>
            <a:r>
              <a:rPr lang="en-IN" sz="3200" b="1" dirty="0" err="1">
                <a:solidFill>
                  <a:srgbClr val="C00000"/>
                </a:solidFill>
              </a:rPr>
              <a:t>Amul</a:t>
            </a:r>
            <a:r>
              <a:rPr lang="en-IN" sz="3200" b="1" dirty="0">
                <a:solidFill>
                  <a:srgbClr val="C00000"/>
                </a:solidFill>
              </a:rPr>
              <a:t>”</a:t>
            </a:r>
          </a:p>
          <a:p>
            <a:pPr marL="0" indent="0">
              <a:buNone/>
            </a:pPr>
            <a:endParaRPr lang="en-US" dirty="0"/>
          </a:p>
        </p:txBody>
      </p:sp>
      <p:pic>
        <p:nvPicPr>
          <p:cNvPr id="4" name="Picture 4">
            <a:extLst>
              <a:ext uri="{FF2B5EF4-FFF2-40B4-BE49-F238E27FC236}">
                <a16:creationId xmlns:a16="http://schemas.microsoft.com/office/drawing/2014/main" id="{2364AE22-E2CE-112E-DA56-EB8919A96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810" y="2624667"/>
            <a:ext cx="9893904" cy="3513666"/>
          </a:xfrm>
          <a:prstGeom prst="rect">
            <a:avLst/>
          </a:prstGeom>
          <a:effectLst>
            <a:innerShdw blurRad="63500" dist="101600" dir="13500000">
              <a:prstClr val="black">
                <a:alpha val="50000"/>
              </a:prstClr>
            </a:innerShdw>
          </a:effectLst>
        </p:spPr>
      </p:pic>
    </p:spTree>
    <p:extLst>
      <p:ext uri="{BB962C8B-B14F-4D97-AF65-F5344CB8AC3E}">
        <p14:creationId xmlns:p14="http://schemas.microsoft.com/office/powerpoint/2010/main" val="382589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9028A62A-4B37-A023-4247-84B40A9DE068}"/>
              </a:ext>
            </a:extLst>
          </p:cNvPr>
          <p:cNvSpPr/>
          <p:nvPr/>
        </p:nvSpPr>
        <p:spPr>
          <a:xfrm>
            <a:off x="0" y="0"/>
            <a:ext cx="12192000" cy="6857999"/>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48006CE-BF3A-8D73-CC53-5BBCBAC38729}"/>
              </a:ext>
            </a:extLst>
          </p:cNvPr>
          <p:cNvSpPr>
            <a:spLocks noGrp="1"/>
          </p:cNvSpPr>
          <p:nvPr>
            <p:ph type="title"/>
          </p:nvPr>
        </p:nvSpPr>
        <p:spPr>
          <a:xfrm>
            <a:off x="1366762" y="846668"/>
            <a:ext cx="9458476" cy="4729238"/>
          </a:xfrm>
        </p:spPr>
        <p:txBody>
          <a:bodyPr/>
          <a:lstStyle/>
          <a:p>
            <a:pPr algn="ctr"/>
            <a:endParaRPr lang="en-US"/>
          </a:p>
        </p:txBody>
      </p:sp>
      <p:pic>
        <p:nvPicPr>
          <p:cNvPr id="3" name="Picture 3">
            <a:extLst>
              <a:ext uri="{FF2B5EF4-FFF2-40B4-BE49-F238E27FC236}">
                <a16:creationId xmlns:a16="http://schemas.microsoft.com/office/drawing/2014/main" id="{017A4906-190F-5E0A-5EA9-2110922CD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285" y="961119"/>
            <a:ext cx="9434286" cy="4500335"/>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3925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02E120C2-0736-81D0-E783-2F4F59A66FA7}"/>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0EC5BA6-CD77-EE31-47B2-280EC805D287}"/>
              </a:ext>
            </a:extLst>
          </p:cNvPr>
          <p:cNvSpPr>
            <a:spLocks noGrp="1"/>
          </p:cNvSpPr>
          <p:nvPr>
            <p:ph type="title"/>
          </p:nvPr>
        </p:nvSpPr>
        <p:spPr>
          <a:xfrm>
            <a:off x="1475619" y="822476"/>
            <a:ext cx="9180286" cy="4862285"/>
          </a:xfrm>
        </p:spPr>
        <p:txBody>
          <a:bodyPr/>
          <a:lstStyle/>
          <a:p>
            <a:pPr algn="ctr"/>
            <a:endParaRPr lang="en-US"/>
          </a:p>
        </p:txBody>
      </p:sp>
      <p:pic>
        <p:nvPicPr>
          <p:cNvPr id="3" name="Picture 3">
            <a:extLst>
              <a:ext uri="{FF2B5EF4-FFF2-40B4-BE49-F238E27FC236}">
                <a16:creationId xmlns:a16="http://schemas.microsoft.com/office/drawing/2014/main" id="{B36B94E2-83EB-CAEA-035E-C7CFD9CB7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19" y="943428"/>
            <a:ext cx="9119810" cy="4741333"/>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9282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899EFA16-76AB-B87E-7A85-7674C5A3B6A6}"/>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D74E4F3-97E7-7BEB-F47C-C4D10F1325A6}"/>
              </a:ext>
            </a:extLst>
          </p:cNvPr>
          <p:cNvSpPr>
            <a:spLocks noGrp="1"/>
          </p:cNvSpPr>
          <p:nvPr>
            <p:ph type="title"/>
          </p:nvPr>
        </p:nvSpPr>
        <p:spPr>
          <a:xfrm>
            <a:off x="1439333" y="822475"/>
            <a:ext cx="9180285" cy="5128381"/>
          </a:xfrm>
        </p:spPr>
        <p:txBody>
          <a:bodyPr/>
          <a:lstStyle/>
          <a:p>
            <a:pPr algn="ctr"/>
            <a:endParaRPr lang="en-US"/>
          </a:p>
        </p:txBody>
      </p:sp>
      <p:pic>
        <p:nvPicPr>
          <p:cNvPr id="3" name="Picture 3">
            <a:extLst>
              <a:ext uri="{FF2B5EF4-FFF2-40B4-BE49-F238E27FC236}">
                <a16:creationId xmlns:a16="http://schemas.microsoft.com/office/drawing/2014/main" id="{AAAC5517-B812-0774-951C-ED33FDAA5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382" y="907143"/>
            <a:ext cx="8829524" cy="4910667"/>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7442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6564DB3D-971F-0531-8513-C2199E6D4A51}"/>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B22C18A-E677-5E6F-E0B3-597AFDE35F1F}"/>
              </a:ext>
            </a:extLst>
          </p:cNvPr>
          <p:cNvSpPr>
            <a:spLocks noGrp="1"/>
          </p:cNvSpPr>
          <p:nvPr>
            <p:ph type="title"/>
          </p:nvPr>
        </p:nvSpPr>
        <p:spPr>
          <a:xfrm>
            <a:off x="1669144" y="1052286"/>
            <a:ext cx="8914189" cy="4475238"/>
          </a:xfrm>
        </p:spPr>
        <p:txBody>
          <a:bodyPr/>
          <a:lstStyle/>
          <a:p>
            <a:pPr algn="ctr"/>
            <a:endParaRPr lang="en-US" dirty="0"/>
          </a:p>
        </p:txBody>
      </p:sp>
      <p:pic>
        <p:nvPicPr>
          <p:cNvPr id="3" name="Picture 3">
            <a:extLst>
              <a:ext uri="{FF2B5EF4-FFF2-40B4-BE49-F238E27FC236}">
                <a16:creationId xmlns:a16="http://schemas.microsoft.com/office/drawing/2014/main" id="{82DF88CA-68B2-0396-1570-653383C3A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905" y="1185333"/>
            <a:ext cx="8914189" cy="4233333"/>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8930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6B23AF92-8779-8F30-5891-92DA760A5933}"/>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8186491-A718-FC5C-7DC5-576F928A1831}"/>
              </a:ext>
            </a:extLst>
          </p:cNvPr>
          <p:cNvSpPr>
            <a:spLocks noGrp="1"/>
          </p:cNvSpPr>
          <p:nvPr>
            <p:ph type="title"/>
          </p:nvPr>
        </p:nvSpPr>
        <p:spPr>
          <a:xfrm>
            <a:off x="1572381" y="701524"/>
            <a:ext cx="8938382" cy="5080000"/>
          </a:xfrm>
        </p:spPr>
        <p:txBody>
          <a:bodyPr/>
          <a:lstStyle/>
          <a:p>
            <a:pPr algn="ctr"/>
            <a:endParaRPr lang="en-US"/>
          </a:p>
        </p:txBody>
      </p:sp>
      <p:pic>
        <p:nvPicPr>
          <p:cNvPr id="3" name="Picture 3">
            <a:extLst>
              <a:ext uri="{FF2B5EF4-FFF2-40B4-BE49-F238E27FC236}">
                <a16:creationId xmlns:a16="http://schemas.microsoft.com/office/drawing/2014/main" id="{91AA9B88-5FCD-2457-3432-8280722F7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238" y="798286"/>
            <a:ext cx="8829525" cy="4983237"/>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6797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F73A889A-6A45-0CEC-AF5E-AAE27F94E53B}"/>
              </a:ext>
            </a:extLst>
          </p:cNvPr>
          <p:cNvSpPr/>
          <p:nvPr/>
        </p:nvSpPr>
        <p:spPr>
          <a:xfrm>
            <a:off x="0" y="1"/>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BF91185-1B4A-CCE7-5CD9-A17B5EDFC91E}"/>
              </a:ext>
            </a:extLst>
          </p:cNvPr>
          <p:cNvSpPr>
            <a:spLocks noGrp="1"/>
          </p:cNvSpPr>
          <p:nvPr>
            <p:ph type="title"/>
          </p:nvPr>
        </p:nvSpPr>
        <p:spPr>
          <a:xfrm>
            <a:off x="1548190" y="1003905"/>
            <a:ext cx="9023048" cy="4572000"/>
          </a:xfrm>
        </p:spPr>
        <p:txBody>
          <a:bodyPr/>
          <a:lstStyle/>
          <a:p>
            <a:pPr algn="ctr"/>
            <a:endParaRPr lang="en-US"/>
          </a:p>
        </p:txBody>
      </p:sp>
      <p:pic>
        <p:nvPicPr>
          <p:cNvPr id="3" name="Picture 3">
            <a:extLst>
              <a:ext uri="{FF2B5EF4-FFF2-40B4-BE49-F238E27FC236}">
                <a16:creationId xmlns:a16="http://schemas.microsoft.com/office/drawing/2014/main" id="{DFB85F2F-B7E8-3CA4-4168-66C13D3B0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761" y="1003905"/>
            <a:ext cx="9328257" cy="4571999"/>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06227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3345C1CA-A19C-14F1-C0B8-67CFE90A8CDC}"/>
              </a:ext>
            </a:extLst>
          </p:cNvPr>
          <p:cNvSpPr/>
          <p:nvPr/>
        </p:nvSpPr>
        <p:spPr>
          <a:xfrm>
            <a:off x="0" y="0"/>
            <a:ext cx="12192000" cy="6857999"/>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71AF7A-BBD8-0FD5-6E26-1105C602E557}"/>
              </a:ext>
            </a:extLst>
          </p:cNvPr>
          <p:cNvSpPr>
            <a:spLocks noGrp="1"/>
          </p:cNvSpPr>
          <p:nvPr>
            <p:ph type="title"/>
          </p:nvPr>
        </p:nvSpPr>
        <p:spPr>
          <a:xfrm>
            <a:off x="1536095" y="1012824"/>
            <a:ext cx="9301238" cy="4832352"/>
          </a:xfrm>
        </p:spPr>
        <p:txBody>
          <a:bodyPr/>
          <a:lstStyle/>
          <a:p>
            <a:pPr algn="ctr"/>
            <a:endParaRPr lang="en-US"/>
          </a:p>
        </p:txBody>
      </p:sp>
      <p:pic>
        <p:nvPicPr>
          <p:cNvPr id="3" name="Picture 3">
            <a:extLst>
              <a:ext uri="{FF2B5EF4-FFF2-40B4-BE49-F238E27FC236}">
                <a16:creationId xmlns:a16="http://schemas.microsoft.com/office/drawing/2014/main" id="{1AFC74A4-8ED3-AA47-4058-6B88BCEC6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095" y="1012824"/>
            <a:ext cx="9301238" cy="4768700"/>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50565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A18FFE12-C8FE-124D-773A-9841C16BD26D}"/>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5EF1388-3DAC-3504-D481-E4BF4204669B}"/>
              </a:ext>
            </a:extLst>
          </p:cNvPr>
          <p:cNvSpPr>
            <a:spLocks noGrp="1"/>
          </p:cNvSpPr>
          <p:nvPr>
            <p:ph type="title"/>
          </p:nvPr>
        </p:nvSpPr>
        <p:spPr>
          <a:xfrm>
            <a:off x="1161142" y="689429"/>
            <a:ext cx="9809239" cy="5515428"/>
          </a:xfrm>
        </p:spPr>
        <p:txBody>
          <a:bodyPr anchor="t"/>
          <a:lstStyle/>
          <a:p>
            <a:pPr marL="571500" indent="-571500">
              <a:buFont typeface="Arial" panose="020B0604020202020204" pitchFamily="34" charset="0"/>
              <a:buChar char="•"/>
            </a:pPr>
            <a:r>
              <a:rPr lang="en-IN" sz="3600" b="1" i="1" u="sng" dirty="0">
                <a:solidFill>
                  <a:srgbClr val="00B050"/>
                </a:solidFill>
                <a:latin typeface="Amasis MT Pro Medium" panose="02040504050005020304" pitchFamily="18" charset="0"/>
              </a:rPr>
              <a:t>Keyword Research</a:t>
            </a:r>
            <a:r>
              <a:rPr lang="en-IN" sz="3600" b="1" i="1" dirty="0">
                <a:solidFill>
                  <a:srgbClr val="00B050"/>
                </a:solidFill>
                <a:latin typeface="Amasis MT Pro Medium" panose="02040504050005020304" pitchFamily="18" charset="0"/>
              </a:rPr>
              <a:t> </a:t>
            </a:r>
            <a:r>
              <a:rPr lang="en-IN" b="1" i="1" dirty="0">
                <a:solidFill>
                  <a:srgbClr val="00B050"/>
                </a:solidFill>
                <a:latin typeface="Amasis MT Pro Medium" panose="02040504050005020304" pitchFamily="18" charset="0"/>
              </a:rPr>
              <a:t>:</a:t>
            </a:r>
            <a:br>
              <a:rPr lang="en-IN" b="1" dirty="0">
                <a:latin typeface="Amasis MT Pro Medium" panose="02040504050005020304" pitchFamily="18" charset="0"/>
              </a:rPr>
            </a:br>
            <a:r>
              <a:rPr lang="en-IN" sz="3200" b="1" i="1" u="sng" dirty="0">
                <a:solidFill>
                  <a:srgbClr val="C00000"/>
                </a:solidFill>
                <a:latin typeface="Amasis MT Pro Medium" panose="02040504050005020304" pitchFamily="18" charset="0"/>
              </a:rPr>
              <a:t>Brain Strom Seed keyword </a:t>
            </a:r>
            <a:r>
              <a:rPr lang="en-IN" sz="3200" b="1" i="1" dirty="0">
                <a:solidFill>
                  <a:srgbClr val="C00000"/>
                </a:solidFill>
                <a:latin typeface="Amasis MT Pro Medium" panose="02040504050005020304" pitchFamily="18" charset="0"/>
              </a:rPr>
              <a:t>:</a:t>
            </a:r>
            <a:br>
              <a:rPr lang="en-IN" sz="3200" b="1" i="1" dirty="0">
                <a:solidFill>
                  <a:srgbClr val="C00000"/>
                </a:solidFill>
                <a:latin typeface="Amasis MT Pro Medium" panose="02040504050005020304" pitchFamily="18" charset="0"/>
              </a:rPr>
            </a:br>
            <a:br>
              <a:rPr lang="en-IN" sz="3200" b="1" u="sng" dirty="0">
                <a:latin typeface="Amasis MT Pro Medium" panose="02040504050005020304" pitchFamily="18" charset="0"/>
              </a:rPr>
            </a:br>
            <a:endParaRPr lang="en-US" sz="3200" b="1" u="sng" dirty="0">
              <a:latin typeface="Amasis MT Pro Medium" panose="02040504050005020304" pitchFamily="18" charset="0"/>
            </a:endParaRPr>
          </a:p>
        </p:txBody>
      </p:sp>
      <p:pic>
        <p:nvPicPr>
          <p:cNvPr id="3" name="Picture 3">
            <a:extLst>
              <a:ext uri="{FF2B5EF4-FFF2-40B4-BE49-F238E27FC236}">
                <a16:creationId xmlns:a16="http://schemas.microsoft.com/office/drawing/2014/main" id="{D769FB1F-DFDC-EA86-0789-708D0F86E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643" y="1957355"/>
            <a:ext cx="8886595" cy="4041883"/>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0405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0C201136-5B27-5E8D-71C2-06FDAE844D9C}"/>
              </a:ext>
            </a:extLst>
          </p:cNvPr>
          <p:cNvSpPr/>
          <p:nvPr/>
        </p:nvSpPr>
        <p:spPr>
          <a:xfrm>
            <a:off x="0" y="1"/>
            <a:ext cx="12192000" cy="6846042"/>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CB9C18C-8949-D3B7-3AE3-B3BF085C4DD4}"/>
              </a:ext>
            </a:extLst>
          </p:cNvPr>
          <p:cNvSpPr>
            <a:spLocks noGrp="1"/>
          </p:cNvSpPr>
          <p:nvPr>
            <p:ph type="title"/>
          </p:nvPr>
        </p:nvSpPr>
        <p:spPr>
          <a:xfrm>
            <a:off x="1330476" y="556381"/>
            <a:ext cx="10023324" cy="5346095"/>
          </a:xfrm>
        </p:spPr>
        <p:txBody>
          <a:bodyPr anchor="t"/>
          <a:lstStyle/>
          <a:p>
            <a:r>
              <a:rPr lang="en-IN" b="1" i="1" u="sng" dirty="0">
                <a:solidFill>
                  <a:srgbClr val="C00000"/>
                </a:solidFill>
                <a:latin typeface="Amasis MT Pro Medium" panose="02040504050005020304" pitchFamily="18" charset="0"/>
              </a:rPr>
              <a:t>Competitor keywords</a:t>
            </a:r>
            <a:r>
              <a:rPr lang="en-IN" b="1" i="1" dirty="0">
                <a:solidFill>
                  <a:srgbClr val="C00000"/>
                </a:solidFill>
                <a:latin typeface="Amasis MT Pro Medium" panose="02040504050005020304" pitchFamily="18" charset="0"/>
              </a:rPr>
              <a:t> </a:t>
            </a:r>
            <a:r>
              <a:rPr lang="en-IN" i="1" dirty="0">
                <a:solidFill>
                  <a:srgbClr val="C00000"/>
                </a:solidFill>
                <a:latin typeface="Amasis MT Pro Medium" panose="02040504050005020304" pitchFamily="18" charset="0"/>
              </a:rPr>
              <a:t>:</a:t>
            </a:r>
            <a:br>
              <a:rPr lang="en-IN" dirty="0">
                <a:latin typeface="Amasis MT Pro Medium" panose="02040504050005020304" pitchFamily="18" charset="0"/>
              </a:rPr>
            </a:br>
            <a:endParaRPr lang="en-US" b="1" u="sng" dirty="0">
              <a:latin typeface="Amasis MT Pro Medium" panose="02040504050005020304" pitchFamily="18" charset="0"/>
            </a:endParaRPr>
          </a:p>
        </p:txBody>
      </p:sp>
      <p:pic>
        <p:nvPicPr>
          <p:cNvPr id="3" name="Picture 3">
            <a:extLst>
              <a:ext uri="{FF2B5EF4-FFF2-40B4-BE49-F238E27FC236}">
                <a16:creationId xmlns:a16="http://schemas.microsoft.com/office/drawing/2014/main" id="{81FBAE9B-9E94-5BC3-90A8-BE24B44A3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71033"/>
            <a:ext cx="9180286" cy="4119756"/>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04299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913254B9-E3B8-3F81-77AE-595AEAE24A37}"/>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64EEF79-5386-774A-07EA-8CD9DC3B0B52}"/>
              </a:ext>
            </a:extLst>
          </p:cNvPr>
          <p:cNvSpPr>
            <a:spLocks noGrp="1"/>
          </p:cNvSpPr>
          <p:nvPr>
            <p:ph type="title"/>
          </p:nvPr>
        </p:nvSpPr>
        <p:spPr>
          <a:xfrm>
            <a:off x="1911048" y="725714"/>
            <a:ext cx="8805333" cy="5273524"/>
          </a:xfrm>
        </p:spPr>
        <p:txBody>
          <a:bodyPr anchor="ctr"/>
          <a:lstStyle/>
          <a:p>
            <a:pPr algn="ctr"/>
            <a:endParaRPr lang="en-US"/>
          </a:p>
        </p:txBody>
      </p:sp>
      <p:pic>
        <p:nvPicPr>
          <p:cNvPr id="3" name="Picture 3">
            <a:extLst>
              <a:ext uri="{FF2B5EF4-FFF2-40B4-BE49-F238E27FC236}">
                <a16:creationId xmlns:a16="http://schemas.microsoft.com/office/drawing/2014/main" id="{DDA6C916-0FB6-6303-5477-3312EB06E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048" y="858762"/>
            <a:ext cx="8805332" cy="5007428"/>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2687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Diagonal Corners Rounded 6">
            <a:extLst>
              <a:ext uri="{FF2B5EF4-FFF2-40B4-BE49-F238E27FC236}">
                <a16:creationId xmlns:a16="http://schemas.microsoft.com/office/drawing/2014/main" id="{E2360DDD-2F37-77B6-318E-8B912A944F58}"/>
              </a:ext>
            </a:extLst>
          </p:cNvPr>
          <p:cNvSpPr/>
          <p:nvPr/>
        </p:nvSpPr>
        <p:spPr>
          <a:xfrm>
            <a:off x="0" y="0"/>
            <a:ext cx="12192000" cy="6858000"/>
          </a:xfrm>
          <a:prstGeom prst="round2DiagRect">
            <a:avLst>
              <a:gd name="adj1" fmla="val 42769"/>
              <a:gd name="adj2"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67BE99-862E-0755-4F6A-6CB253955730}"/>
              </a:ext>
            </a:extLst>
          </p:cNvPr>
          <p:cNvSpPr>
            <a:spLocks noGrp="1"/>
          </p:cNvSpPr>
          <p:nvPr>
            <p:ph type="title"/>
          </p:nvPr>
        </p:nvSpPr>
        <p:spPr>
          <a:xfrm>
            <a:off x="881608" y="622904"/>
            <a:ext cx="10493291" cy="5612191"/>
          </a:xfrm>
        </p:spPr>
        <p:txBody>
          <a:bodyPr anchor="t"/>
          <a:lstStyle/>
          <a:p>
            <a:r>
              <a:rPr lang="en-IN" b="1" u="sng" dirty="0">
                <a:solidFill>
                  <a:srgbClr val="00B050"/>
                </a:solidFill>
              </a:rPr>
              <a:t>History of </a:t>
            </a:r>
            <a:r>
              <a:rPr lang="en-IN" b="1" u="sng" dirty="0" err="1">
                <a:solidFill>
                  <a:srgbClr val="00B050"/>
                </a:solidFill>
              </a:rPr>
              <a:t>Amul</a:t>
            </a:r>
            <a:r>
              <a:rPr lang="en-IN" b="1" dirty="0">
                <a:solidFill>
                  <a:srgbClr val="00B050"/>
                </a:solidFill>
              </a:rPr>
              <a:t> :</a:t>
            </a:r>
            <a:br>
              <a:rPr lang="en-IN" b="1" dirty="0">
                <a:solidFill>
                  <a:srgbClr val="00B050"/>
                </a:solidFill>
              </a:rPr>
            </a:br>
            <a:r>
              <a:rPr lang="en-IN" b="1" dirty="0">
                <a:solidFill>
                  <a:srgbClr val="00B050"/>
                </a:solidFill>
              </a:rPr>
              <a:t>    </a:t>
            </a:r>
            <a:r>
              <a:rPr lang="en-IN" sz="2400" b="1" dirty="0">
                <a:solidFill>
                  <a:srgbClr val="00B050"/>
                </a:solidFill>
              </a:rPr>
              <a:t>  </a:t>
            </a:r>
            <a:r>
              <a:rPr lang="en-IN" sz="2400" dirty="0">
                <a:latin typeface="Amasis MT Pro Medium" panose="02040504050005020304" pitchFamily="18" charset="0"/>
                <a:cs typeface="Arial" panose="020B0604020202020204" pitchFamily="34" charset="0"/>
              </a:rPr>
              <a:t>A small town in the state of Gujarat in western </a:t>
            </a:r>
            <a:r>
              <a:rPr lang="en-IN" sz="2400" dirty="0" err="1">
                <a:latin typeface="Amasis MT Pro Medium" panose="02040504050005020304" pitchFamily="18" charset="0"/>
                <a:cs typeface="Arial" panose="020B0604020202020204" pitchFamily="34" charset="0"/>
              </a:rPr>
              <a:t>india</a:t>
            </a:r>
            <a:r>
              <a:rPr lang="en-IN" sz="2400" dirty="0">
                <a:latin typeface="Amasis MT Pro Medium" panose="02040504050005020304" pitchFamily="18" charset="0"/>
                <a:cs typeface="Arial" panose="020B0604020202020204" pitchFamily="34" charset="0"/>
              </a:rPr>
              <a:t>. The exploitative trade practices followed by the local trade cartel triggered off the corporative moment. Angered by unfair and manipulative practices followed by the trade ,the farmers of the district approached to the great Indian </a:t>
            </a:r>
            <a:r>
              <a:rPr lang="en-IN" sz="2400" dirty="0">
                <a:solidFill>
                  <a:srgbClr val="7030A0"/>
                </a:solidFill>
                <a:latin typeface="Amasis MT Pro Medium" panose="02040504050005020304" pitchFamily="18" charset="0"/>
                <a:cs typeface="Arial" panose="020B0604020202020204" pitchFamily="34" charset="0"/>
              </a:rPr>
              <a:t>patriot</a:t>
            </a:r>
            <a:r>
              <a:rPr lang="en-IN" sz="2400" dirty="0">
                <a:latin typeface="Amasis MT Pro Medium" panose="02040504050005020304" pitchFamily="18" charset="0"/>
                <a:cs typeface="Arial" panose="020B0604020202020204" pitchFamily="34" charset="0"/>
              </a:rPr>
              <a:t> </a:t>
            </a:r>
            <a:r>
              <a:rPr lang="en-IN" sz="2400" dirty="0" err="1">
                <a:latin typeface="Amasis MT Pro Medium" panose="02040504050005020304" pitchFamily="18" charset="0"/>
                <a:cs typeface="Arial" panose="020B0604020202020204" pitchFamily="34" charset="0"/>
              </a:rPr>
              <a:t>Sardar</a:t>
            </a:r>
            <a:r>
              <a:rPr lang="en-IN" sz="2400" dirty="0">
                <a:latin typeface="Amasis MT Pro Medium" panose="02040504050005020304" pitchFamily="18" charset="0"/>
                <a:cs typeface="Arial" panose="020B0604020202020204" pitchFamily="34" charset="0"/>
              </a:rPr>
              <a:t> </a:t>
            </a:r>
            <a:r>
              <a:rPr lang="en-IN" sz="2400" dirty="0" err="1">
                <a:latin typeface="Amasis MT Pro Medium" panose="02040504050005020304" pitchFamily="18" charset="0"/>
                <a:cs typeface="Arial" panose="020B0604020202020204" pitchFamily="34" charset="0"/>
              </a:rPr>
              <a:t>vallabhbhai</a:t>
            </a:r>
            <a:r>
              <a:rPr lang="en-IN" sz="2400" dirty="0">
                <a:latin typeface="Amasis MT Pro Medium" panose="02040504050005020304" pitchFamily="18" charset="0"/>
                <a:cs typeface="Arial" panose="020B0604020202020204" pitchFamily="34" charset="0"/>
              </a:rPr>
              <a:t> Patel for a solution.  He advised them to get rid of middlemen and form their own co-</a:t>
            </a:r>
            <a:r>
              <a:rPr lang="en-IN" sz="2400" dirty="0" err="1">
                <a:latin typeface="Amasis MT Pro Medium" panose="02040504050005020304" pitchFamily="18" charset="0"/>
                <a:cs typeface="Arial" panose="020B0604020202020204" pitchFamily="34" charset="0"/>
              </a:rPr>
              <a:t>rporative</a:t>
            </a:r>
            <a:r>
              <a:rPr lang="en-IN" sz="2400" dirty="0">
                <a:latin typeface="Amasis MT Pro Medium" panose="02040504050005020304" pitchFamily="18" charset="0"/>
                <a:cs typeface="Arial" panose="020B0604020202020204" pitchFamily="34" charset="0"/>
              </a:rPr>
              <a:t>, which would have procurement, processing and marketing under their control. </a:t>
            </a:r>
            <a:br>
              <a:rPr lang="en-IN" sz="2400" dirty="0">
                <a:latin typeface="Amasis MT Pro Medium" panose="02040504050005020304" pitchFamily="18" charset="0"/>
                <a:cs typeface="Arial" panose="020B0604020202020204" pitchFamily="34" charset="0"/>
              </a:rPr>
            </a:br>
            <a:br>
              <a:rPr lang="en-IN" sz="2400" dirty="0">
                <a:latin typeface="Amasis MT Pro Medium" panose="02040504050005020304" pitchFamily="18" charset="0"/>
                <a:cs typeface="Arial" panose="020B0604020202020204" pitchFamily="34" charset="0"/>
              </a:rPr>
            </a:br>
            <a:r>
              <a:rPr lang="en-IN" sz="2400" dirty="0">
                <a:latin typeface="Amasis MT Pro Medium" panose="02040504050005020304" pitchFamily="18" charset="0"/>
                <a:cs typeface="Arial" panose="020B0604020202020204" pitchFamily="34" charset="0"/>
              </a:rPr>
              <a:t>        In 1946 , The farmer of this area went on a milk strike refused to be cowed down by the cartel. Under the Inspiration of </a:t>
            </a:r>
            <a:r>
              <a:rPr lang="en-IN" sz="2400" dirty="0" err="1">
                <a:latin typeface="Amasis MT Pro Medium" panose="02040504050005020304" pitchFamily="18" charset="0"/>
                <a:cs typeface="Arial" panose="020B0604020202020204" pitchFamily="34" charset="0"/>
              </a:rPr>
              <a:t>Sardhar</a:t>
            </a:r>
            <a:r>
              <a:rPr lang="en-IN" sz="2400" dirty="0">
                <a:latin typeface="Amasis MT Pro Medium" panose="02040504050005020304" pitchFamily="18" charset="0"/>
                <a:cs typeface="Arial" panose="020B0604020202020204" pitchFamily="34" charset="0"/>
              </a:rPr>
              <a:t> Patel , and guidance of leaders like </a:t>
            </a:r>
            <a:r>
              <a:rPr lang="en-IN" sz="2400" dirty="0" err="1">
                <a:solidFill>
                  <a:srgbClr val="7030A0"/>
                </a:solidFill>
                <a:latin typeface="Amasis MT Pro Medium" panose="02040504050005020304" pitchFamily="18" charset="0"/>
                <a:cs typeface="Arial" panose="020B0604020202020204" pitchFamily="34" charset="0"/>
              </a:rPr>
              <a:t>Moraji</a:t>
            </a:r>
            <a:r>
              <a:rPr lang="en-IN" sz="2400" dirty="0">
                <a:solidFill>
                  <a:srgbClr val="7030A0"/>
                </a:solidFill>
                <a:latin typeface="Amasis MT Pro Medium" panose="02040504050005020304" pitchFamily="18" charset="0"/>
                <a:cs typeface="Arial" panose="020B0604020202020204" pitchFamily="34" charset="0"/>
              </a:rPr>
              <a:t> Desai </a:t>
            </a:r>
            <a:r>
              <a:rPr lang="en-IN" sz="2400" dirty="0">
                <a:latin typeface="Amasis MT Pro Medium" panose="02040504050005020304" pitchFamily="18" charset="0"/>
                <a:cs typeface="Arial" panose="020B0604020202020204" pitchFamily="34" charset="0"/>
              </a:rPr>
              <a:t>and </a:t>
            </a:r>
            <a:r>
              <a:rPr lang="en-IN" sz="2400" dirty="0" err="1">
                <a:solidFill>
                  <a:srgbClr val="7030A0"/>
                </a:solidFill>
                <a:latin typeface="Amasis MT Pro Medium" panose="02040504050005020304" pitchFamily="18" charset="0"/>
                <a:cs typeface="Arial" panose="020B0604020202020204" pitchFamily="34" charset="0"/>
              </a:rPr>
              <a:t>Tribhuvandas</a:t>
            </a:r>
            <a:r>
              <a:rPr lang="en-IN" sz="2400" dirty="0">
                <a:solidFill>
                  <a:srgbClr val="7030A0"/>
                </a:solidFill>
                <a:latin typeface="Amasis MT Pro Medium" panose="02040504050005020304" pitchFamily="18" charset="0"/>
                <a:cs typeface="Arial" panose="020B0604020202020204" pitchFamily="34" charset="0"/>
              </a:rPr>
              <a:t> Patel </a:t>
            </a:r>
            <a:r>
              <a:rPr lang="en-IN" sz="2400" dirty="0">
                <a:latin typeface="Amasis MT Pro Medium" panose="02040504050005020304" pitchFamily="18" charset="0"/>
                <a:cs typeface="Arial" panose="020B0604020202020204" pitchFamily="34" charset="0"/>
              </a:rPr>
              <a:t>, they formed Together their own corporative in 1946.</a:t>
            </a:r>
            <a:br>
              <a:rPr lang="en-IN" sz="2400" dirty="0">
                <a:latin typeface="Amasis MT Pro Medium" panose="02040504050005020304" pitchFamily="18" charset="0"/>
              </a:rPr>
            </a:br>
            <a:endParaRPr lang="en-US" sz="2400" dirty="0"/>
          </a:p>
        </p:txBody>
      </p:sp>
    </p:spTree>
    <p:extLst>
      <p:ext uri="{BB962C8B-B14F-4D97-AF65-F5344CB8AC3E}">
        <p14:creationId xmlns:p14="http://schemas.microsoft.com/office/powerpoint/2010/main" val="2918889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5494E6AF-6FBB-F81E-83D1-87E62CD96B7D}"/>
              </a:ext>
            </a:extLst>
          </p:cNvPr>
          <p:cNvSpPr/>
          <p:nvPr/>
        </p:nvSpPr>
        <p:spPr>
          <a:xfrm>
            <a:off x="0" y="0"/>
            <a:ext cx="12095237"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11FED717-6D17-4D2E-BF5B-A3253B9B3DAA}"/>
              </a:ext>
            </a:extLst>
          </p:cNvPr>
          <p:cNvSpPr>
            <a:spLocks noGrp="1"/>
          </p:cNvSpPr>
          <p:nvPr>
            <p:ph type="title"/>
          </p:nvPr>
        </p:nvSpPr>
        <p:spPr>
          <a:xfrm>
            <a:off x="1366458" y="520095"/>
            <a:ext cx="9987342" cy="5745238"/>
          </a:xfrm>
        </p:spPr>
        <p:txBody>
          <a:bodyPr anchor="t">
            <a:normAutofit/>
          </a:bodyPr>
          <a:lstStyle/>
          <a:p>
            <a:pPr marL="571500" indent="-571500">
              <a:buFont typeface="Arial" panose="020B0604020202020204" pitchFamily="34" charset="0"/>
              <a:buChar char="•"/>
            </a:pPr>
            <a:r>
              <a:rPr lang="en-IN" sz="3600" b="1" u="sng" dirty="0">
                <a:latin typeface="Amasis MT Pro Medium" panose="02040504050005020304" pitchFamily="18" charset="0"/>
              </a:rPr>
              <a:t>On page Optimization :</a:t>
            </a:r>
            <a:br>
              <a:rPr lang="en-IN" sz="3600" b="1" u="sng" dirty="0">
                <a:latin typeface="Amasis MT Pro Medium" panose="02040504050005020304" pitchFamily="18" charset="0"/>
              </a:rPr>
            </a:br>
            <a:br>
              <a:rPr lang="en-IN" sz="3600" b="1" u="sng" dirty="0">
                <a:latin typeface="Amasis MT Pro Medium" panose="02040504050005020304" pitchFamily="18" charset="0"/>
              </a:rPr>
            </a:br>
            <a:endParaRPr lang="en-US" sz="3600" b="1" u="sng" dirty="0">
              <a:latin typeface="Amasis MT Pro Medium" panose="02040504050005020304" pitchFamily="18" charset="0"/>
            </a:endParaRPr>
          </a:p>
        </p:txBody>
      </p:sp>
      <p:pic>
        <p:nvPicPr>
          <p:cNvPr id="3" name="Picture 3">
            <a:extLst>
              <a:ext uri="{FF2B5EF4-FFF2-40B4-BE49-F238E27FC236}">
                <a16:creationId xmlns:a16="http://schemas.microsoft.com/office/drawing/2014/main" id="{E08FA515-F82F-61C7-2473-670612195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458" y="1282951"/>
            <a:ext cx="9321800" cy="2140001"/>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5" name="Picture 5">
            <a:extLst>
              <a:ext uri="{FF2B5EF4-FFF2-40B4-BE49-F238E27FC236}">
                <a16:creationId xmlns:a16="http://schemas.microsoft.com/office/drawing/2014/main" id="{D3CE82B2-0FCC-A8C9-E354-0C2B6DAF4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458" y="3337329"/>
            <a:ext cx="9321800" cy="2371623"/>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84487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30A11D57-BC21-C04C-BB0B-DE24A1E07839}"/>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itle 4">
            <a:extLst>
              <a:ext uri="{FF2B5EF4-FFF2-40B4-BE49-F238E27FC236}">
                <a16:creationId xmlns:a16="http://schemas.microsoft.com/office/drawing/2014/main" id="{3652E467-E587-E1F9-CF20-0B7923C314A0}"/>
              </a:ext>
            </a:extLst>
          </p:cNvPr>
          <p:cNvSpPr>
            <a:spLocks noGrp="1"/>
          </p:cNvSpPr>
          <p:nvPr>
            <p:ph type="title"/>
          </p:nvPr>
        </p:nvSpPr>
        <p:spPr>
          <a:xfrm>
            <a:off x="1366762" y="689429"/>
            <a:ext cx="8744857" cy="895047"/>
          </a:xfrm>
        </p:spPr>
        <p:txBody>
          <a:bodyPr>
            <a:normAutofit/>
          </a:bodyPr>
          <a:lstStyle/>
          <a:p>
            <a:r>
              <a:rPr lang="en-IN" sz="3200" b="1" i="1" dirty="0">
                <a:solidFill>
                  <a:srgbClr val="7030A0"/>
                </a:solidFill>
                <a:latin typeface="Amasis MT Pro Medium" panose="02040504050005020304" pitchFamily="18" charset="0"/>
              </a:rPr>
              <a:t>Part 3 : content Idea’s and marketing strategy </a:t>
            </a:r>
            <a:endParaRPr lang="en-US" sz="3200" b="1" i="1" dirty="0">
              <a:solidFill>
                <a:srgbClr val="7030A0"/>
              </a:solidFill>
              <a:latin typeface="Amasis MT Pro Medium" panose="02040504050005020304" pitchFamily="18" charset="0"/>
            </a:endParaRPr>
          </a:p>
        </p:txBody>
      </p:sp>
      <p:sp>
        <p:nvSpPr>
          <p:cNvPr id="2" name="Content Placeholder 1">
            <a:extLst>
              <a:ext uri="{FF2B5EF4-FFF2-40B4-BE49-F238E27FC236}">
                <a16:creationId xmlns:a16="http://schemas.microsoft.com/office/drawing/2014/main" id="{C16CBF56-C7F2-B482-85F5-2E056412CB23}"/>
              </a:ext>
            </a:extLst>
          </p:cNvPr>
          <p:cNvSpPr>
            <a:spLocks noGrp="1"/>
          </p:cNvSpPr>
          <p:nvPr>
            <p:ph idx="1"/>
          </p:nvPr>
        </p:nvSpPr>
        <p:spPr>
          <a:xfrm>
            <a:off x="1205289" y="1499809"/>
            <a:ext cx="9987039" cy="4351338"/>
          </a:xfrm>
        </p:spPr>
        <p:txBody>
          <a:bodyPr>
            <a:normAutofit/>
          </a:bodyPr>
          <a:lstStyle/>
          <a:p>
            <a:endParaRPr lang="en-IN" sz="3600" b="1" i="1" u="sng" dirty="0">
              <a:solidFill>
                <a:schemeClr val="accent6"/>
              </a:solidFill>
            </a:endParaRPr>
          </a:p>
          <a:p>
            <a:r>
              <a:rPr lang="en-IN" sz="3600" b="1" i="1" u="sng" dirty="0">
                <a:solidFill>
                  <a:schemeClr val="accent6"/>
                </a:solidFill>
              </a:rPr>
              <a:t>Content ideas and marketing </a:t>
            </a:r>
            <a:r>
              <a:rPr lang="en-IN" sz="3600" b="1" i="1" u="sng" dirty="0" err="1">
                <a:solidFill>
                  <a:schemeClr val="accent6"/>
                </a:solidFill>
              </a:rPr>
              <a:t>strategstrategies</a:t>
            </a:r>
            <a:r>
              <a:rPr lang="en-IN" sz="3600" b="1" i="1" u="sng" dirty="0">
                <a:solidFill>
                  <a:schemeClr val="accent6"/>
                </a:solidFill>
              </a:rPr>
              <a:t> </a:t>
            </a:r>
          </a:p>
          <a:p>
            <a:pPr marL="0" indent="0">
              <a:buNone/>
            </a:pPr>
            <a:r>
              <a:rPr lang="en-IN" sz="3600" b="1" i="1" u="sng" dirty="0" err="1">
                <a:solidFill>
                  <a:srgbClr val="C00000"/>
                </a:solidFill>
                <a:latin typeface="Arial" panose="020B0604020202020204" pitchFamily="34" charset="0"/>
                <a:cs typeface="Arial" panose="020B0604020202020204" pitchFamily="34" charset="0"/>
              </a:rPr>
              <a:t>Amuls</a:t>
            </a:r>
            <a:r>
              <a:rPr lang="en-IN" b="1" i="1" u="sng" dirty="0">
                <a:latin typeface="Arial" panose="020B0604020202020204" pitchFamily="34" charset="0"/>
                <a:cs typeface="Arial" panose="020B0604020202020204" pitchFamily="34" charset="0"/>
              </a:rPr>
              <a:t> </a:t>
            </a:r>
            <a:r>
              <a:rPr lang="en-IN" sz="3200" b="1" i="1" u="sng" dirty="0">
                <a:latin typeface="Arial" panose="020B0604020202020204" pitchFamily="34" charset="0"/>
                <a:cs typeface="Arial" panose="020B0604020202020204" pitchFamily="34" charset="0"/>
              </a:rPr>
              <a:t>Marketing strategy</a:t>
            </a:r>
            <a:r>
              <a:rPr lang="en-IN" b="1" i="1" u="sng"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Amul</a:t>
            </a:r>
            <a:r>
              <a:rPr lang="en-IN" dirty="0">
                <a:latin typeface="Arial" panose="020B0604020202020204" pitchFamily="34" charset="0"/>
                <a:cs typeface="Arial" panose="020B0604020202020204" pitchFamily="34" charset="0"/>
              </a:rPr>
              <a:t> unique and innovative marketing strategies differentiate it’s from other Dairy brands . There is no other single Dairy product campaign in </a:t>
            </a:r>
            <a:r>
              <a:rPr lang="en-IN" dirty="0" err="1">
                <a:latin typeface="Arial" panose="020B0604020202020204" pitchFamily="34" charset="0"/>
                <a:cs typeface="Arial" panose="020B0604020202020204" pitchFamily="34" charset="0"/>
              </a:rPr>
              <a:t>india</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Amul</a:t>
            </a:r>
            <a:r>
              <a:rPr lang="en-IN" dirty="0">
                <a:latin typeface="Arial" panose="020B0604020202020204" pitchFamily="34" charset="0"/>
                <a:cs typeface="Arial" panose="020B0604020202020204" pitchFamily="34" charset="0"/>
              </a:rPr>
              <a:t> competitive market with it’s smart marketing campaigns. </a:t>
            </a:r>
          </a:p>
          <a:p>
            <a:pPr marL="0" indent="0">
              <a:buNone/>
            </a:pPr>
            <a:endParaRPr lang="en-IN" b="1" dirty="0">
              <a:latin typeface="Arial" panose="020B0604020202020204" pitchFamily="34" charset="0"/>
              <a:cs typeface="Arial" panose="020B0604020202020204" pitchFamily="34" charset="0"/>
            </a:endParaRPr>
          </a:p>
          <a:p>
            <a:pPr marL="0" indent="0">
              <a:buNone/>
            </a:pPr>
            <a:endParaRPr lang="en-IN" sz="3200" b="1" u="sng"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1977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30A11D57-BC21-C04C-BB0B-DE24A1E07839}"/>
              </a:ext>
            </a:extLst>
          </p:cNvPr>
          <p:cNvSpPr/>
          <p:nvPr/>
        </p:nvSpPr>
        <p:spPr>
          <a:xfrm>
            <a:off x="0" y="0"/>
            <a:ext cx="12192000" cy="6954763"/>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7DA6350-44C3-378C-7724-D99983E48B21}"/>
              </a:ext>
            </a:extLst>
          </p:cNvPr>
          <p:cNvSpPr>
            <a:spLocks noGrp="1"/>
          </p:cNvSpPr>
          <p:nvPr>
            <p:ph type="title"/>
          </p:nvPr>
        </p:nvSpPr>
        <p:spPr>
          <a:xfrm>
            <a:off x="854528" y="1040190"/>
            <a:ext cx="10482943" cy="4777620"/>
          </a:xfrm>
        </p:spPr>
        <p:txBody>
          <a:bodyPr anchor="t">
            <a:normAutofit fontScale="90000"/>
          </a:bodyPr>
          <a:lstStyle/>
          <a:p>
            <a:r>
              <a:rPr lang="en-IN" sz="2800" b="1" dirty="0">
                <a:latin typeface="Amasis MT Pro Medium" panose="02040504050005020304" pitchFamily="18" charset="0"/>
                <a:cs typeface="Arial" panose="020B0604020202020204" pitchFamily="34" charset="0"/>
              </a:rPr>
              <a:t>1 . </a:t>
            </a:r>
            <a:r>
              <a:rPr lang="en-IN" sz="3600" b="1" i="1" u="sng" dirty="0" err="1">
                <a:latin typeface="Amasis MT Pro Medium" panose="02040504050005020304" pitchFamily="18" charset="0"/>
                <a:cs typeface="Arial" panose="020B0604020202020204" pitchFamily="34" charset="0"/>
              </a:rPr>
              <a:t>Amul’s</a:t>
            </a:r>
            <a:r>
              <a:rPr lang="en-IN" sz="3600" b="1" i="1" u="sng" dirty="0">
                <a:latin typeface="Amasis MT Pro Medium" panose="02040504050005020304" pitchFamily="18" charset="0"/>
                <a:cs typeface="Arial" panose="020B0604020202020204" pitchFamily="34" charset="0"/>
              </a:rPr>
              <a:t> ad girl marketing strategy</a:t>
            </a:r>
            <a:r>
              <a:rPr lang="en-IN" sz="3600" b="1" dirty="0">
                <a:latin typeface="Amasis MT Pro Medium" panose="02040504050005020304" pitchFamily="18" charset="0"/>
                <a:cs typeface="Arial" panose="020B0604020202020204" pitchFamily="34" charset="0"/>
              </a:rPr>
              <a:t> :</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      Here it’s the </a:t>
            </a:r>
            <a:r>
              <a:rPr lang="en-IN" sz="28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girl beautiful </a:t>
            </a:r>
            <a:r>
              <a:rPr lang="en-IN" sz="2800" b="1" dirty="0">
                <a:latin typeface="Arial" panose="020B0604020202020204" pitchFamily="34" charset="0"/>
                <a:cs typeface="Arial" panose="020B0604020202020204" pitchFamily="34" charset="0"/>
              </a:rPr>
              <a:t>drawing of </a:t>
            </a:r>
            <a:br>
              <a:rPr lang="en-IN" sz="2800" b="1" dirty="0">
                <a:latin typeface="Arial" panose="020B0604020202020204" pitchFamily="34" charset="0"/>
                <a:cs typeface="Arial" panose="020B0604020202020204" pitchFamily="34" charset="0"/>
              </a:rPr>
            </a:br>
            <a:r>
              <a:rPr lang="en-IN" sz="2800" b="1" dirty="0">
                <a:latin typeface="Arial" panose="020B0604020202020204" pitchFamily="34" charset="0"/>
                <a:cs typeface="Arial" panose="020B0604020202020204" pitchFamily="34" charset="0"/>
              </a:rPr>
              <a:t>a girl </a:t>
            </a:r>
            <a:r>
              <a:rPr lang="en-IN" sz="2800" dirty="0">
                <a:latin typeface="Arial" panose="020B0604020202020204" pitchFamily="34" charset="0"/>
                <a:cs typeface="Arial" panose="020B0604020202020204" pitchFamily="34" charset="0"/>
              </a:rPr>
              <a:t>which </a:t>
            </a:r>
            <a:r>
              <a:rPr lang="en-IN" sz="28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created in 1967 in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response to its rival brand .it’s the most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Loved icon ad in </a:t>
            </a:r>
            <a:r>
              <a:rPr lang="en-IN" sz="2800" dirty="0" err="1">
                <a:latin typeface="Arial" panose="020B0604020202020204" pitchFamily="34" charset="0"/>
                <a:cs typeface="Arial" panose="020B0604020202020204" pitchFamily="34" charset="0"/>
              </a:rPr>
              <a:t>india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uses this girl</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In every ad .The activities of the girl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Change according to the ads.</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       You can see her doing yoga in some ads , and playing cricket in others. Using this icon is </a:t>
            </a:r>
            <a:r>
              <a:rPr lang="en-IN" sz="2800" b="1" dirty="0" err="1">
                <a:latin typeface="Arial" panose="020B0604020202020204" pitchFamily="34" charset="0"/>
                <a:cs typeface="Arial" panose="020B0604020202020204" pitchFamily="34" charset="0"/>
              </a:rPr>
              <a:t>Amul’s</a:t>
            </a:r>
            <a:r>
              <a:rPr lang="en-IN" sz="2800" b="1" dirty="0">
                <a:latin typeface="Arial" panose="020B0604020202020204" pitchFamily="34" charset="0"/>
                <a:cs typeface="Arial" panose="020B0604020202020204" pitchFamily="34" charset="0"/>
              </a:rPr>
              <a:t> best marketing strategy .</a:t>
            </a:r>
            <a:br>
              <a:rPr lang="en-IN" sz="2800" b="1" dirty="0">
                <a:latin typeface="Arial" panose="020B0604020202020204" pitchFamily="34" charset="0"/>
                <a:cs typeface="Arial" panose="020B0604020202020204" pitchFamily="34" charset="0"/>
              </a:rPr>
            </a:br>
            <a:br>
              <a:rPr lang="en-IN" sz="2800" b="1" dirty="0">
                <a:latin typeface="Arial" panose="020B0604020202020204" pitchFamily="34" charset="0"/>
                <a:cs typeface="Arial" panose="020B0604020202020204" pitchFamily="34" charset="0"/>
              </a:rPr>
            </a:br>
            <a:endParaRPr lang="en-US" sz="2800" b="1" dirty="0">
              <a:latin typeface="Arial" panose="020B060402020202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A4C4326A-7B66-A783-7E78-92E15F985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378" y="1650998"/>
            <a:ext cx="3637093" cy="2032001"/>
          </a:xfrm>
          <a:prstGeom prst="rect">
            <a:avLst/>
          </a:prstGeom>
        </p:spPr>
      </p:pic>
    </p:spTree>
    <p:extLst>
      <p:ext uri="{BB962C8B-B14F-4D97-AF65-F5344CB8AC3E}">
        <p14:creationId xmlns:p14="http://schemas.microsoft.com/office/powerpoint/2010/main" val="1504262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30A11D57-BC21-C04C-BB0B-DE24A1E07839}"/>
              </a:ext>
            </a:extLst>
          </p:cNvPr>
          <p:cNvSpPr/>
          <p:nvPr/>
        </p:nvSpPr>
        <p:spPr>
          <a:xfrm>
            <a:off x="0" y="1"/>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endParaRPr lang="en-US" sz="28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7DA6350-44C3-378C-7724-D99983E48B21}"/>
              </a:ext>
            </a:extLst>
          </p:cNvPr>
          <p:cNvSpPr>
            <a:spLocks noGrp="1"/>
          </p:cNvSpPr>
          <p:nvPr>
            <p:ph type="title"/>
          </p:nvPr>
        </p:nvSpPr>
        <p:spPr>
          <a:xfrm>
            <a:off x="838200" y="1136952"/>
            <a:ext cx="10515600" cy="4584095"/>
          </a:xfrm>
        </p:spPr>
        <p:txBody>
          <a:bodyPr anchor="t">
            <a:normAutofit/>
          </a:bodyPr>
          <a:lstStyle/>
          <a:p>
            <a:r>
              <a:rPr lang="en-IN" sz="3200" b="1" i="1" dirty="0">
                <a:latin typeface="Amasis MT Pro Medium" panose="02040504050005020304" pitchFamily="18" charset="0"/>
                <a:cs typeface="Arial" panose="020B0604020202020204" pitchFamily="34" charset="0"/>
              </a:rPr>
              <a:t>2.</a:t>
            </a:r>
            <a:r>
              <a:rPr lang="en-IN" sz="3200" b="1" i="1" u="sng" dirty="0">
                <a:latin typeface="Amasis MT Pro Medium" panose="02040504050005020304" pitchFamily="18" charset="0"/>
                <a:cs typeface="Arial" panose="020B0604020202020204" pitchFamily="34" charset="0"/>
              </a:rPr>
              <a:t>Moment marketing strategy of </a:t>
            </a:r>
            <a:r>
              <a:rPr lang="en-IN" sz="3200" b="1" i="1" u="sng" dirty="0" err="1">
                <a:latin typeface="Amasis MT Pro Medium" panose="02040504050005020304" pitchFamily="18" charset="0"/>
                <a:cs typeface="Arial" panose="020B0604020202020204" pitchFamily="34" charset="0"/>
              </a:rPr>
              <a:t>Amul</a:t>
            </a:r>
            <a:r>
              <a:rPr lang="en-IN" sz="3200" b="1" i="1" u="sng" dirty="0">
                <a:latin typeface="Amasis MT Pro Medium" panose="02040504050005020304" pitchFamily="18" charset="0"/>
                <a:cs typeface="Arial" panose="020B0604020202020204" pitchFamily="34" charset="0"/>
              </a:rPr>
              <a:t> </a:t>
            </a:r>
            <a:r>
              <a:rPr lang="en-IN" sz="3200" b="1" i="1" dirty="0">
                <a:latin typeface="Amasis MT Pro Medium" panose="02040504050005020304" pitchFamily="18" charset="0"/>
                <a:cs typeface="Arial" panose="020B0604020202020204" pitchFamily="34" charset="0"/>
              </a:rPr>
              <a:t>:</a:t>
            </a:r>
            <a:br>
              <a:rPr lang="en-IN" sz="2800" b="1" dirty="0">
                <a:latin typeface="Arial" panose="020B0604020202020204" pitchFamily="34" charset="0"/>
                <a:cs typeface="Arial" panose="020B0604020202020204" pitchFamily="34" charset="0"/>
              </a:rPr>
            </a:br>
            <a:r>
              <a:rPr lang="en-IN" sz="2800" b="1"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using this moment strategy for decades now. Previously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It was in news papers now it’s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on social media platforms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Here this image </a:t>
            </a:r>
            <a:r>
              <a:rPr lang="en-IN" sz="28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used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This </a:t>
            </a:r>
            <a:r>
              <a:rPr lang="en-IN" sz="2800" b="1" dirty="0">
                <a:latin typeface="Arial" panose="020B0604020202020204" pitchFamily="34" charset="0"/>
                <a:cs typeface="Arial" panose="020B0604020202020204" pitchFamily="34" charset="0"/>
              </a:rPr>
              <a:t>latest news of equal </a:t>
            </a:r>
            <a:br>
              <a:rPr lang="en-IN" sz="2800" b="1" dirty="0">
                <a:latin typeface="Arial" panose="020B0604020202020204" pitchFamily="34" charset="0"/>
                <a:cs typeface="Arial" panose="020B0604020202020204" pitchFamily="34" charset="0"/>
              </a:rPr>
            </a:br>
            <a:r>
              <a:rPr lang="en-IN" sz="2800" b="1" dirty="0">
                <a:latin typeface="Arial" panose="020B0604020202020204" pitchFamily="34" charset="0"/>
                <a:cs typeface="Arial" panose="020B0604020202020204" pitchFamily="34" charset="0"/>
              </a:rPr>
              <a:t>pay for both men and </a:t>
            </a:r>
            <a:br>
              <a:rPr lang="en-IN" sz="2800" b="1" dirty="0">
                <a:latin typeface="Arial" panose="020B0604020202020204" pitchFamily="34" charset="0"/>
                <a:cs typeface="Arial" panose="020B0604020202020204" pitchFamily="34" charset="0"/>
              </a:rPr>
            </a:br>
            <a:r>
              <a:rPr lang="en-IN" sz="2800" b="1" dirty="0">
                <a:latin typeface="Arial" panose="020B0604020202020204" pitchFamily="34" charset="0"/>
                <a:cs typeface="Arial" panose="020B0604020202020204" pitchFamily="34" charset="0"/>
              </a:rPr>
              <a:t>women . </a:t>
            </a:r>
            <a:r>
              <a:rPr lang="en-IN" sz="2800" dirty="0">
                <a:latin typeface="Arial" panose="020B0604020202020204" pitchFamily="34" charset="0"/>
                <a:cs typeface="Arial" panose="020B0604020202020204" pitchFamily="34" charset="0"/>
              </a:rPr>
              <a:t>This is the innovative</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marketing strategy of </a:t>
            </a:r>
            <a:r>
              <a:rPr lang="en-IN" sz="28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a:t>
            </a:r>
            <a:endParaRPr lang="en-US" sz="2800" b="1" dirty="0">
              <a:latin typeface="Arial" panose="020B060402020202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19A93D99-D6C9-ADB5-02A7-73E2E037F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371" y="2488499"/>
            <a:ext cx="5213048" cy="2700358"/>
          </a:xfrm>
          <a:prstGeom prst="rect">
            <a:avLst/>
          </a:prstGeom>
        </p:spPr>
      </p:pic>
    </p:spTree>
    <p:extLst>
      <p:ext uri="{BB962C8B-B14F-4D97-AF65-F5344CB8AC3E}">
        <p14:creationId xmlns:p14="http://schemas.microsoft.com/office/powerpoint/2010/main" val="1686475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2A87C2B0-22B8-D63B-CD52-1178DD62A078}"/>
              </a:ext>
            </a:extLst>
          </p:cNvPr>
          <p:cNvSpPr/>
          <p:nvPr/>
        </p:nvSpPr>
        <p:spPr>
          <a:xfrm>
            <a:off x="0" y="0"/>
            <a:ext cx="12192000" cy="6858000"/>
          </a:xfrm>
          <a:prstGeom prst="round2DiagRect">
            <a:avLst>
              <a:gd name="adj1" fmla="val 50000"/>
              <a:gd name="adj2"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FF71FD-510F-5697-FB08-181077D0F771}"/>
              </a:ext>
            </a:extLst>
          </p:cNvPr>
          <p:cNvSpPr>
            <a:spLocks noGrp="1"/>
          </p:cNvSpPr>
          <p:nvPr>
            <p:ph type="title"/>
          </p:nvPr>
        </p:nvSpPr>
        <p:spPr>
          <a:xfrm>
            <a:off x="838200" y="1191381"/>
            <a:ext cx="10515600" cy="4475238"/>
          </a:xfrm>
        </p:spPr>
        <p:txBody>
          <a:bodyPr anchor="t">
            <a:normAutofit/>
          </a:bodyPr>
          <a:lstStyle/>
          <a:p>
            <a:r>
              <a:rPr lang="en-IN" sz="3200" b="1" i="1" dirty="0">
                <a:latin typeface="Amasis MT Pro Medium" panose="02040504050005020304" pitchFamily="18" charset="0"/>
                <a:cs typeface="Arial" panose="020B0604020202020204" pitchFamily="34" charset="0"/>
              </a:rPr>
              <a:t>3. </a:t>
            </a:r>
            <a:r>
              <a:rPr lang="en-IN" sz="3200" b="1" i="1" u="sng" dirty="0">
                <a:latin typeface="Amasis MT Pro Medium" panose="02040504050005020304" pitchFamily="18" charset="0"/>
                <a:cs typeface="Arial" panose="020B0604020202020204" pitchFamily="34" charset="0"/>
              </a:rPr>
              <a:t>Low – cost and high marketing strategy</a:t>
            </a:r>
            <a:r>
              <a:rPr lang="en-IN" sz="3200" b="1" i="1" dirty="0">
                <a:latin typeface="Amasis MT Pro Medium" panose="02040504050005020304" pitchFamily="18" charset="0"/>
                <a:cs typeface="Arial" panose="020B0604020202020204" pitchFamily="34" charset="0"/>
              </a:rPr>
              <a:t>  :</a:t>
            </a:r>
            <a:br>
              <a:rPr lang="en-IN" sz="3200" b="1" dirty="0">
                <a:latin typeface="Arial" panose="020B0604020202020204" pitchFamily="34" charset="0"/>
                <a:cs typeface="Arial" panose="020B0604020202020204" pitchFamily="34" charset="0"/>
              </a:rPr>
            </a:br>
            <a:r>
              <a:rPr lang="en-IN" sz="3200" b="1"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target the mass media market. It sells quality product and fair price that everyone can buy. This increase customers. It’s effective market.</a:t>
            </a:r>
            <a:br>
              <a:rPr lang="en-IN" sz="2800" dirty="0">
                <a:latin typeface="Arial" panose="020B0604020202020204" pitchFamily="34" charset="0"/>
                <a:cs typeface="Arial" panose="020B0604020202020204" pitchFamily="34" charset="0"/>
              </a:rPr>
            </a:br>
            <a:br>
              <a:rPr lang="en-IN" sz="3200" b="1" dirty="0">
                <a:latin typeface="Arial" panose="020B0604020202020204" pitchFamily="34" charset="0"/>
                <a:cs typeface="Arial" panose="020B0604020202020204" pitchFamily="34" charset="0"/>
              </a:rPr>
            </a:br>
            <a:r>
              <a:rPr lang="en-IN" sz="3200" b="1" i="1" dirty="0">
                <a:latin typeface="Amasis MT Pro Medium" panose="02040504050005020304" pitchFamily="18" charset="0"/>
                <a:cs typeface="Arial" panose="020B0604020202020204" pitchFamily="34" charset="0"/>
              </a:rPr>
              <a:t>4.</a:t>
            </a:r>
            <a:r>
              <a:rPr lang="en-IN" sz="3200" b="1" i="1" u="sng" dirty="0">
                <a:latin typeface="Amasis MT Pro Medium" panose="02040504050005020304" pitchFamily="18" charset="0"/>
                <a:cs typeface="Arial" panose="020B0604020202020204" pitchFamily="34" charset="0"/>
              </a:rPr>
              <a:t>Smart Tagline marketing</a:t>
            </a:r>
            <a:r>
              <a:rPr lang="en-IN" sz="3200" b="1" i="1" dirty="0">
                <a:latin typeface="Amasis MT Pro Medium" panose="02040504050005020304" pitchFamily="18" charset="0"/>
                <a:cs typeface="Arial" panose="020B0604020202020204" pitchFamily="34" charset="0"/>
              </a:rPr>
              <a:t>  :</a:t>
            </a:r>
            <a:br>
              <a:rPr lang="en-IN" sz="3200" dirty="0">
                <a:latin typeface="Arial" panose="020B0604020202020204" pitchFamily="34" charset="0"/>
                <a:cs typeface="Arial" panose="020B0604020202020204" pitchFamily="34" charset="0"/>
              </a:rPr>
            </a:br>
            <a:r>
              <a:rPr lang="en-IN" sz="32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popular taglines are  “</a:t>
            </a:r>
            <a:r>
              <a:rPr lang="en-IN" sz="2800" b="1" i="1" dirty="0" err="1">
                <a:latin typeface="Arial" panose="020B0604020202020204" pitchFamily="34" charset="0"/>
                <a:cs typeface="Arial" panose="020B0604020202020204" pitchFamily="34" charset="0"/>
              </a:rPr>
              <a:t>Amul</a:t>
            </a:r>
            <a:r>
              <a:rPr lang="en-IN" sz="2800" b="1" i="1" dirty="0">
                <a:latin typeface="Arial" panose="020B0604020202020204" pitchFamily="34" charset="0"/>
                <a:cs typeface="Arial" panose="020B0604020202020204" pitchFamily="34" charset="0"/>
              </a:rPr>
              <a:t> </a:t>
            </a:r>
            <a:r>
              <a:rPr lang="en-IN" sz="2800" b="1" i="1" dirty="0" err="1">
                <a:latin typeface="Arial" panose="020B0604020202020204" pitchFamily="34" charset="0"/>
                <a:cs typeface="Arial" panose="020B0604020202020204" pitchFamily="34" charset="0"/>
              </a:rPr>
              <a:t>Doodh</a:t>
            </a:r>
            <a:r>
              <a:rPr lang="en-IN" sz="2800" b="1" i="1" dirty="0">
                <a:latin typeface="Arial" panose="020B0604020202020204" pitchFamily="34" charset="0"/>
                <a:cs typeface="Arial" panose="020B0604020202020204" pitchFamily="34" charset="0"/>
              </a:rPr>
              <a:t> pita Hai India” </a:t>
            </a:r>
            <a:r>
              <a:rPr lang="en-IN" sz="2800" i="1" dirty="0">
                <a:latin typeface="Arial" panose="020B0604020202020204" pitchFamily="34" charset="0"/>
                <a:cs typeface="Arial" panose="020B0604020202020204" pitchFamily="34" charset="0"/>
              </a:rPr>
              <a:t>and</a:t>
            </a:r>
            <a:r>
              <a:rPr lang="en-IN" sz="2800" b="1" i="1"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t>
            </a:r>
            <a:r>
              <a:rPr lang="en-IN" sz="2800" b="1" i="1" dirty="0">
                <a:latin typeface="Arial" panose="020B0604020202020204" pitchFamily="34" charset="0"/>
                <a:cs typeface="Arial" panose="020B0604020202020204" pitchFamily="34" charset="0"/>
              </a:rPr>
              <a:t>The taste of India”.</a:t>
            </a:r>
            <a:r>
              <a:rPr lang="en-IN" sz="2800" dirty="0">
                <a:latin typeface="Arial" panose="020B0604020202020204" pitchFamily="34" charset="0"/>
                <a:cs typeface="Arial" panose="020B0604020202020204" pitchFamily="34" charset="0"/>
              </a:rPr>
              <a:t> These taglines attracts the audience. </a:t>
            </a:r>
            <a:endParaRPr lang="en-US" sz="32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9169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2A87C2B0-22B8-D63B-CD52-1178DD62A078}"/>
              </a:ext>
            </a:extLst>
          </p:cNvPr>
          <p:cNvSpPr/>
          <p:nvPr/>
        </p:nvSpPr>
        <p:spPr>
          <a:xfrm>
            <a:off x="0" y="0"/>
            <a:ext cx="12192000" cy="6858000"/>
          </a:xfrm>
          <a:prstGeom prst="round2DiagRect">
            <a:avLst>
              <a:gd name="adj1" fmla="val 50000"/>
              <a:gd name="adj2"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F71FD-510F-5697-FB08-181077D0F771}"/>
              </a:ext>
            </a:extLst>
          </p:cNvPr>
          <p:cNvSpPr>
            <a:spLocks noGrp="1"/>
          </p:cNvSpPr>
          <p:nvPr>
            <p:ph type="title"/>
          </p:nvPr>
        </p:nvSpPr>
        <p:spPr>
          <a:xfrm>
            <a:off x="838200" y="1209524"/>
            <a:ext cx="10515600" cy="4475238"/>
          </a:xfrm>
        </p:spPr>
        <p:txBody>
          <a:bodyPr anchor="t">
            <a:normAutofit/>
          </a:bodyPr>
          <a:lstStyle/>
          <a:p>
            <a:r>
              <a:rPr lang="en-IN" sz="3200" b="1" i="1" u="sng" dirty="0">
                <a:solidFill>
                  <a:srgbClr val="C00000"/>
                </a:solidFill>
              </a:rPr>
              <a:t>Swot Analysis of </a:t>
            </a:r>
            <a:r>
              <a:rPr lang="en-IN" sz="3200" b="1" i="1" u="sng" dirty="0" err="1">
                <a:solidFill>
                  <a:srgbClr val="C00000"/>
                </a:solidFill>
              </a:rPr>
              <a:t>Amul</a:t>
            </a:r>
            <a:r>
              <a:rPr lang="en-IN" sz="3200" b="1" i="1" u="sng" dirty="0">
                <a:solidFill>
                  <a:srgbClr val="C00000"/>
                </a:solidFill>
              </a:rPr>
              <a:t> :</a:t>
            </a:r>
            <a:br>
              <a:rPr lang="en-IN" sz="3200" b="1" i="1" u="sng" dirty="0">
                <a:solidFill>
                  <a:srgbClr val="C00000"/>
                </a:solidFill>
              </a:rPr>
            </a:br>
            <a:endParaRPr lang="en-US" sz="3200" b="1" i="1" u="sng" dirty="0">
              <a:solidFill>
                <a:srgbClr val="C00000"/>
              </a:solidFill>
            </a:endParaRPr>
          </a:p>
        </p:txBody>
      </p:sp>
      <p:pic>
        <p:nvPicPr>
          <p:cNvPr id="4" name="Picture 4">
            <a:extLst>
              <a:ext uri="{FF2B5EF4-FFF2-40B4-BE49-F238E27FC236}">
                <a16:creationId xmlns:a16="http://schemas.microsoft.com/office/drawing/2014/main" id="{AA450043-7981-BADC-D150-C562D3EB5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523" y="1780043"/>
            <a:ext cx="9373810" cy="4313915"/>
          </a:xfrm>
          <a:prstGeom prst="rect">
            <a:avLst/>
          </a:prstGeom>
        </p:spPr>
      </p:pic>
    </p:spTree>
    <p:extLst>
      <p:ext uri="{BB962C8B-B14F-4D97-AF65-F5344CB8AC3E}">
        <p14:creationId xmlns:p14="http://schemas.microsoft.com/office/powerpoint/2010/main" val="1350038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2A87C2B0-22B8-D63B-CD52-1178DD62A078}"/>
              </a:ext>
            </a:extLst>
          </p:cNvPr>
          <p:cNvSpPr/>
          <p:nvPr/>
        </p:nvSpPr>
        <p:spPr>
          <a:xfrm>
            <a:off x="0" y="0"/>
            <a:ext cx="12192000" cy="6858000"/>
          </a:xfrm>
          <a:prstGeom prst="round2DiagRect">
            <a:avLst>
              <a:gd name="adj1" fmla="val 50000"/>
              <a:gd name="adj2"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p:txBody>
      </p:sp>
      <p:sp>
        <p:nvSpPr>
          <p:cNvPr id="2" name="Title 1">
            <a:extLst>
              <a:ext uri="{FF2B5EF4-FFF2-40B4-BE49-F238E27FC236}">
                <a16:creationId xmlns:a16="http://schemas.microsoft.com/office/drawing/2014/main" id="{DBFF71FD-510F-5697-FB08-181077D0F771}"/>
              </a:ext>
            </a:extLst>
          </p:cNvPr>
          <p:cNvSpPr>
            <a:spLocks noGrp="1"/>
          </p:cNvSpPr>
          <p:nvPr>
            <p:ph type="title"/>
          </p:nvPr>
        </p:nvSpPr>
        <p:spPr>
          <a:xfrm>
            <a:off x="1169005" y="979713"/>
            <a:ext cx="9853990" cy="686783"/>
          </a:xfrm>
        </p:spPr>
        <p:txBody>
          <a:bodyPr>
            <a:normAutofit fontScale="90000"/>
          </a:bodyPr>
          <a:lstStyle/>
          <a:p>
            <a:r>
              <a:rPr lang="en-IN" b="1" i="1" dirty="0" err="1">
                <a:solidFill>
                  <a:srgbClr val="7030A0"/>
                </a:solidFill>
                <a:latin typeface="Amasis MT Pro Medium" panose="02040504050005020304" pitchFamily="18" charset="0"/>
              </a:rPr>
              <a:t>Pari</a:t>
            </a:r>
            <a:r>
              <a:rPr lang="en-IN" b="1" i="1" dirty="0">
                <a:solidFill>
                  <a:srgbClr val="7030A0"/>
                </a:solidFill>
                <a:latin typeface="Amasis MT Pro Medium" panose="02040504050005020304" pitchFamily="18" charset="0"/>
              </a:rPr>
              <a:t> 4 : content creation &amp; curation</a:t>
            </a:r>
            <a:endParaRPr lang="en-US" b="1" i="1" dirty="0">
              <a:solidFill>
                <a:srgbClr val="7030A0"/>
              </a:solidFill>
              <a:latin typeface="Amasis MT Pro Medium" panose="02040504050005020304" pitchFamily="18" charset="0"/>
            </a:endParaRPr>
          </a:p>
        </p:txBody>
      </p:sp>
      <p:sp>
        <p:nvSpPr>
          <p:cNvPr id="4" name="Content Placeholder 3">
            <a:extLst>
              <a:ext uri="{FF2B5EF4-FFF2-40B4-BE49-F238E27FC236}">
                <a16:creationId xmlns:a16="http://schemas.microsoft.com/office/drawing/2014/main" id="{1BA4CD05-7CC7-346B-31D1-E906E39F53C6}"/>
              </a:ext>
            </a:extLst>
          </p:cNvPr>
          <p:cNvSpPr>
            <a:spLocks noGrp="1"/>
          </p:cNvSpPr>
          <p:nvPr>
            <p:ph idx="1"/>
          </p:nvPr>
        </p:nvSpPr>
        <p:spPr>
          <a:xfrm>
            <a:off x="838200" y="1825624"/>
            <a:ext cx="9853990" cy="4427613"/>
          </a:xfrm>
        </p:spPr>
        <p:txBody>
          <a:bodyPr>
            <a:normAutofit lnSpcReduction="10000"/>
          </a:bodyPr>
          <a:lstStyle/>
          <a:p>
            <a:pPr marL="0" indent="0">
              <a:buNone/>
            </a:pPr>
            <a:r>
              <a:rPr lang="en-IN" sz="3200" b="1" u="sng" dirty="0">
                <a:solidFill>
                  <a:schemeClr val="accent6">
                    <a:lumMod val="50000"/>
                  </a:schemeClr>
                </a:solidFill>
              </a:rPr>
              <a:t>Post creation :</a:t>
            </a:r>
          </a:p>
          <a:p>
            <a:r>
              <a:rPr lang="en-IN" b="1" i="1" u="sng" dirty="0"/>
              <a:t>Select content </a:t>
            </a:r>
            <a:r>
              <a:rPr lang="en-IN" b="1" i="1" u="sng" dirty="0" err="1"/>
              <a:t>categorcategories</a:t>
            </a:r>
            <a:r>
              <a:rPr lang="en-IN" b="1" i="1" u="sng" dirty="0"/>
              <a:t>  :</a:t>
            </a:r>
          </a:p>
          <a:p>
            <a:pPr marL="0" indent="0">
              <a:buNone/>
            </a:pPr>
            <a:r>
              <a:rPr lang="en-IN" dirty="0"/>
              <a:t>   </a:t>
            </a:r>
            <a:r>
              <a:rPr lang="en-IN" b="1" u="sng" dirty="0">
                <a:solidFill>
                  <a:srgbClr val="C00000"/>
                </a:solidFill>
              </a:rPr>
              <a:t>Format 1</a:t>
            </a:r>
            <a:r>
              <a:rPr lang="en-IN" b="1" dirty="0">
                <a:solidFill>
                  <a:srgbClr val="C00000"/>
                </a:solidFill>
              </a:rPr>
              <a:t> </a:t>
            </a:r>
            <a:r>
              <a:rPr lang="en-IN" b="1" dirty="0">
                <a:solidFill>
                  <a:srgbClr val="002060"/>
                </a:solidFill>
              </a:rPr>
              <a:t>:</a:t>
            </a:r>
            <a:r>
              <a:rPr lang="en-IN" b="1" dirty="0" err="1">
                <a:solidFill>
                  <a:srgbClr val="002060"/>
                </a:solidFill>
              </a:rPr>
              <a:t>Amul</a:t>
            </a:r>
            <a:r>
              <a:rPr lang="en-IN" b="1" dirty="0">
                <a:solidFill>
                  <a:srgbClr val="002060"/>
                </a:solidFill>
              </a:rPr>
              <a:t> To invest 5000 crore to set up Milk processing plants .</a:t>
            </a:r>
          </a:p>
          <a:p>
            <a:pPr marL="0" indent="0">
              <a:buNone/>
            </a:pPr>
            <a:r>
              <a:rPr lang="en-IN" b="1" dirty="0">
                <a:solidFill>
                  <a:srgbClr val="002060"/>
                </a:solidFill>
              </a:rPr>
              <a:t>    </a:t>
            </a:r>
            <a:r>
              <a:rPr lang="en-IN" sz="2400" dirty="0"/>
              <a:t>Gujarat</a:t>
            </a:r>
            <a:r>
              <a:rPr lang="en-IN" sz="2400" dirty="0">
                <a:solidFill>
                  <a:srgbClr val="002060"/>
                </a:solidFill>
              </a:rPr>
              <a:t> </a:t>
            </a:r>
            <a:r>
              <a:rPr lang="en-IN" sz="2400" dirty="0"/>
              <a:t>Corporative Milk Marketing </a:t>
            </a:r>
            <a:r>
              <a:rPr lang="en-IN" sz="2400" dirty="0" err="1"/>
              <a:t>Fedaration</a:t>
            </a:r>
            <a:r>
              <a:rPr lang="en-IN" sz="2400" dirty="0"/>
              <a:t> , which sells under the </a:t>
            </a:r>
            <a:r>
              <a:rPr lang="en-IN" sz="2400" dirty="0" err="1"/>
              <a:t>Amul</a:t>
            </a:r>
            <a:r>
              <a:rPr lang="en-IN" sz="2400" dirty="0"/>
              <a:t> brand, will invest 5000 crore over the next two to three years ,largely into milk processing plants across the country</a:t>
            </a:r>
            <a:r>
              <a:rPr lang="en-IN" dirty="0"/>
              <a:t>. </a:t>
            </a:r>
          </a:p>
          <a:p>
            <a:pPr marL="0" indent="0">
              <a:buNone/>
            </a:pPr>
            <a:r>
              <a:rPr lang="en-IN" b="1" dirty="0"/>
              <a:t>      </a:t>
            </a:r>
            <a:r>
              <a:rPr lang="en-IN" b="1" dirty="0" err="1"/>
              <a:t>Amul</a:t>
            </a:r>
            <a:r>
              <a:rPr lang="en-IN" b="1" dirty="0"/>
              <a:t> </a:t>
            </a:r>
            <a:r>
              <a:rPr lang="en-IN" dirty="0"/>
              <a:t>managing </a:t>
            </a:r>
            <a:r>
              <a:rPr lang="en-IN" dirty="0" err="1"/>
              <a:t>directer</a:t>
            </a:r>
            <a:r>
              <a:rPr lang="en-IN" dirty="0"/>
              <a:t> </a:t>
            </a:r>
            <a:r>
              <a:rPr lang="en-IN" b="1" dirty="0" err="1"/>
              <a:t>Jayen</a:t>
            </a:r>
            <a:r>
              <a:rPr lang="en-IN" b="1" dirty="0"/>
              <a:t> </a:t>
            </a:r>
            <a:r>
              <a:rPr lang="en-IN" b="1" dirty="0" err="1"/>
              <a:t>Mehata</a:t>
            </a:r>
            <a:r>
              <a:rPr lang="en-IN" dirty="0"/>
              <a:t> said ,”we would be adding about 15-16 new </a:t>
            </a:r>
            <a:r>
              <a:rPr lang="en-IN" dirty="0" err="1"/>
              <a:t>plants,as</a:t>
            </a:r>
            <a:r>
              <a:rPr lang="en-IN" dirty="0"/>
              <a:t> we plan to go closer to the customer”.</a:t>
            </a:r>
            <a:endParaRPr lang="en-US" b="1" dirty="0"/>
          </a:p>
        </p:txBody>
      </p:sp>
    </p:spTree>
    <p:extLst>
      <p:ext uri="{BB962C8B-B14F-4D97-AF65-F5344CB8AC3E}">
        <p14:creationId xmlns:p14="http://schemas.microsoft.com/office/powerpoint/2010/main" val="133525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30A11D57-BC21-C04C-BB0B-DE24A1E07839}"/>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7DA6350-44C3-378C-7724-D99983E48B21}"/>
              </a:ext>
            </a:extLst>
          </p:cNvPr>
          <p:cNvSpPr>
            <a:spLocks noGrp="1"/>
          </p:cNvSpPr>
          <p:nvPr>
            <p:ph type="title"/>
          </p:nvPr>
        </p:nvSpPr>
        <p:spPr>
          <a:xfrm>
            <a:off x="1270000" y="749905"/>
            <a:ext cx="9821333" cy="5358190"/>
          </a:xfrm>
        </p:spPr>
        <p:txBody>
          <a:bodyPr anchor="t">
            <a:normAutofit fontScale="90000"/>
          </a:bodyPr>
          <a:lstStyle/>
          <a:p>
            <a:r>
              <a:rPr lang="en-IN" sz="2400" dirty="0">
                <a:latin typeface="Arial" panose="020B0604020202020204" pitchFamily="34" charset="0"/>
                <a:cs typeface="Arial" panose="020B0604020202020204" pitchFamily="34" charset="0"/>
              </a:rPr>
              <a:t>The country’s largest brand is building a modern facility in it’s home state Gujarat’s Rajkot district, which will produce 20 lakh </a:t>
            </a:r>
            <a:r>
              <a:rPr lang="en-IN" sz="2400" dirty="0" err="1">
                <a:latin typeface="Arial" panose="020B0604020202020204" pitchFamily="34" charset="0"/>
                <a:cs typeface="Arial" panose="020B0604020202020204" pitchFamily="34" charset="0"/>
              </a:rPr>
              <a:t>liters</a:t>
            </a:r>
            <a:r>
              <a:rPr lang="en-IN" sz="2400" dirty="0">
                <a:latin typeface="Arial" panose="020B0604020202020204" pitchFamily="34" charset="0"/>
                <a:cs typeface="Arial" panose="020B0604020202020204" pitchFamily="34" charset="0"/>
              </a:rPr>
              <a:t> of milk a day , Mehta told BQ prime .it’s set up a plant each into two cities of Uttar Pradesh-Varanasi and </a:t>
            </a:r>
            <a:r>
              <a:rPr lang="en-IN" sz="2400" dirty="0" err="1">
                <a:latin typeface="Arial" panose="020B0604020202020204" pitchFamily="34" charset="0"/>
                <a:cs typeface="Arial" panose="020B0604020202020204" pitchFamily="34" charset="0"/>
              </a:rPr>
              <a:t>Bhagpat</a:t>
            </a:r>
            <a:r>
              <a:rPr lang="en-IN" sz="2400" dirty="0">
                <a:latin typeface="Arial" panose="020B0604020202020204" pitchFamily="34" charset="0"/>
                <a:cs typeface="Arial" panose="020B0604020202020204" pitchFamily="34" charset="0"/>
              </a:rPr>
              <a:t> –to produce 10 lakh </a:t>
            </a:r>
            <a:r>
              <a:rPr lang="en-IN" sz="2400" dirty="0" err="1">
                <a:latin typeface="Arial" panose="020B0604020202020204" pitchFamily="34" charset="0"/>
                <a:cs typeface="Arial" panose="020B0604020202020204" pitchFamily="34" charset="0"/>
              </a:rPr>
              <a:t>liters</a:t>
            </a:r>
            <a:r>
              <a:rPr lang="en-IN" sz="2400" dirty="0">
                <a:latin typeface="Arial" panose="020B0604020202020204" pitchFamily="34" charset="0"/>
                <a:cs typeface="Arial" panose="020B0604020202020204" pitchFamily="34" charset="0"/>
              </a:rPr>
              <a:t> a day.</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“We also looking at setting up new ,modern plants in Kolkata and </a:t>
            </a:r>
            <a:r>
              <a:rPr lang="en-IN" sz="2400" dirty="0" err="1">
                <a:latin typeface="Arial" panose="020B0604020202020204" pitchFamily="34" charset="0"/>
                <a:cs typeface="Arial" panose="020B0604020202020204" pitchFamily="34" charset="0"/>
              </a:rPr>
              <a:t>pune</a:t>
            </a:r>
            <a:r>
              <a:rPr lang="en-IN" sz="2400" dirty="0">
                <a:latin typeface="Arial" panose="020B0604020202020204" pitchFamily="34" charset="0"/>
                <a:cs typeface="Arial" panose="020B0604020202020204" pitchFamily="34" charset="0"/>
              </a:rPr>
              <a:t>”.</a:t>
            </a:r>
            <a:br>
              <a:rPr lang="en-IN" sz="2400" dirty="0">
                <a:latin typeface="Arial" panose="020B0604020202020204" pitchFamily="34" charset="0"/>
                <a:cs typeface="Arial" panose="020B0604020202020204" pitchFamily="34" charset="0"/>
              </a:rPr>
            </a:br>
            <a:br>
              <a:rPr lang="en-IN" sz="2400" b="1" dirty="0">
                <a:latin typeface="Arial" panose="020B0604020202020204" pitchFamily="34" charset="0"/>
                <a:cs typeface="Arial" panose="020B0604020202020204" pitchFamily="34" charset="0"/>
              </a:rPr>
            </a:br>
            <a:r>
              <a:rPr lang="en-IN" sz="2800" b="1" u="sng" dirty="0">
                <a:solidFill>
                  <a:srgbClr val="C00000"/>
                </a:solidFill>
                <a:latin typeface="Arial" panose="020B0604020202020204" pitchFamily="34" charset="0"/>
                <a:cs typeface="Arial" panose="020B0604020202020204" pitchFamily="34" charset="0"/>
              </a:rPr>
              <a:t>Format 2 : </a:t>
            </a:r>
            <a:r>
              <a:rPr lang="en-IN" sz="2800" b="1" dirty="0">
                <a:solidFill>
                  <a:srgbClr val="C00000"/>
                </a:solidFill>
                <a:latin typeface="Arial" panose="020B0604020202020204" pitchFamily="34" charset="0"/>
                <a:cs typeface="Arial" panose="020B0604020202020204" pitchFamily="34" charset="0"/>
              </a:rPr>
              <a:t>   </a:t>
            </a:r>
            <a:r>
              <a:rPr lang="en-IN" sz="3600" b="1" dirty="0" err="1">
                <a:latin typeface="Amasis MT Pro Medium" panose="02040504050005020304" pitchFamily="18" charset="0"/>
                <a:cs typeface="Arial" panose="020B0604020202020204" pitchFamily="34" charset="0"/>
              </a:rPr>
              <a:t>Amul</a:t>
            </a:r>
            <a:r>
              <a:rPr lang="en-IN" sz="3600" b="1" dirty="0">
                <a:latin typeface="Amasis MT Pro Medium" panose="02040504050005020304" pitchFamily="18" charset="0"/>
                <a:cs typeface="Arial" panose="020B0604020202020204" pitchFamily="34" charset="0"/>
              </a:rPr>
              <a:t> vs </a:t>
            </a:r>
            <a:r>
              <a:rPr lang="en-IN" sz="3600" b="1" dirty="0" err="1">
                <a:latin typeface="Amasis MT Pro Medium" panose="02040504050005020304" pitchFamily="18" charset="0"/>
                <a:cs typeface="Arial" panose="020B0604020202020204" pitchFamily="34" charset="0"/>
              </a:rPr>
              <a:t>Nandini</a:t>
            </a:r>
            <a:r>
              <a:rPr lang="en-IN" sz="3600" b="1" dirty="0">
                <a:latin typeface="Amasis MT Pro Medium" panose="02040504050005020304" pitchFamily="18" charset="0"/>
                <a:cs typeface="Arial" panose="020B0604020202020204" pitchFamily="34" charset="0"/>
              </a:rPr>
              <a:t> </a:t>
            </a:r>
            <a:r>
              <a:rPr lang="en-IN" sz="3600" b="1" dirty="0" err="1">
                <a:latin typeface="Amasis MT Pro Medium" panose="02040504050005020304" pitchFamily="18" charset="0"/>
                <a:cs typeface="Arial" panose="020B0604020202020204" pitchFamily="34" charset="0"/>
              </a:rPr>
              <a:t>ni</a:t>
            </a:r>
            <a:r>
              <a:rPr lang="en-IN" sz="3600" b="1" dirty="0">
                <a:latin typeface="Amasis MT Pro Medium" panose="02040504050005020304" pitchFamily="18" charset="0"/>
                <a:cs typeface="Arial" panose="020B0604020202020204" pitchFamily="34" charset="0"/>
              </a:rPr>
              <a:t> controversy in Karnataka : All you need to know .</a:t>
            </a:r>
            <a:br>
              <a:rPr lang="en-IN" sz="2800" b="1" dirty="0">
                <a:latin typeface="Arial" panose="020B0604020202020204" pitchFamily="34" charset="0"/>
                <a:cs typeface="Arial" panose="020B0604020202020204" pitchFamily="34" charset="0"/>
              </a:rPr>
            </a:br>
            <a:r>
              <a:rPr lang="en-IN" sz="2800" b="1" dirty="0">
                <a:latin typeface="Arial" panose="020B0604020202020204" pitchFamily="34" charset="0"/>
                <a:cs typeface="Arial" panose="020B0604020202020204" pitchFamily="34" charset="0"/>
              </a:rPr>
              <a:t>     </a:t>
            </a:r>
            <a:br>
              <a:rPr lang="en-IN" sz="2800" b="1" dirty="0">
                <a:latin typeface="Arial" panose="020B0604020202020204" pitchFamily="34" charset="0"/>
                <a:cs typeface="Arial" panose="020B0604020202020204" pitchFamily="34" charset="0"/>
              </a:rPr>
            </a:br>
            <a:r>
              <a:rPr lang="en-IN" sz="2800" b="1"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Gujarat- based Dairy corporative </a:t>
            </a:r>
            <a:r>
              <a:rPr lang="en-IN" sz="2400" dirty="0" err="1">
                <a:latin typeface="Arial" panose="020B0604020202020204" pitchFamily="34" charset="0"/>
                <a:cs typeface="Arial" panose="020B0604020202020204" pitchFamily="34" charset="0"/>
              </a:rPr>
              <a:t>Amul’s</a:t>
            </a:r>
            <a:r>
              <a:rPr lang="en-IN" sz="2400" dirty="0">
                <a:latin typeface="Arial" panose="020B0604020202020204" pitchFamily="34" charset="0"/>
                <a:cs typeface="Arial" panose="020B0604020202020204" pitchFamily="34" charset="0"/>
              </a:rPr>
              <a:t> announcement on April 5 to enter the </a:t>
            </a:r>
            <a:r>
              <a:rPr lang="en-IN" sz="2400" dirty="0" err="1">
                <a:latin typeface="Arial" panose="020B0604020202020204" pitchFamily="34" charset="0"/>
                <a:cs typeface="Arial" panose="020B0604020202020204" pitchFamily="34" charset="0"/>
              </a:rPr>
              <a:t>karnataka</a:t>
            </a:r>
            <a:r>
              <a:rPr lang="en-IN" sz="2400" dirty="0">
                <a:latin typeface="Arial" panose="020B0604020202020204" pitchFamily="34" charset="0"/>
                <a:cs typeface="Arial" panose="020B0604020202020204" pitchFamily="34" charset="0"/>
              </a:rPr>
              <a:t> market to supply it’s milk and curd has given the apposition </a:t>
            </a:r>
            <a:r>
              <a:rPr lang="en-IN" sz="2400" dirty="0" err="1">
                <a:latin typeface="Arial" panose="020B0604020202020204" pitchFamily="34" charset="0"/>
                <a:cs typeface="Arial" panose="020B0604020202020204" pitchFamily="34" charset="0"/>
              </a:rPr>
              <a:t>yo</a:t>
            </a:r>
            <a:r>
              <a:rPr lang="en-IN" sz="2400" dirty="0">
                <a:latin typeface="Arial" panose="020B0604020202020204" pitchFamily="34" charset="0"/>
                <a:cs typeface="Arial" panose="020B0604020202020204" pitchFamily="34" charset="0"/>
              </a:rPr>
              <a:t> fire at the ruling </a:t>
            </a:r>
            <a:r>
              <a:rPr lang="en-IN" sz="2400" dirty="0" err="1">
                <a:latin typeface="Arial" panose="020B0604020202020204" pitchFamily="34" charset="0"/>
                <a:cs typeface="Arial" panose="020B0604020202020204" pitchFamily="34" charset="0"/>
              </a:rPr>
              <a:t>BJP.much</a:t>
            </a:r>
            <a:r>
              <a:rPr lang="en-IN" sz="2400" dirty="0">
                <a:latin typeface="Arial" panose="020B0604020202020204" pitchFamily="34" charset="0"/>
                <a:cs typeface="Arial" panose="020B0604020202020204" pitchFamily="34" charset="0"/>
              </a:rPr>
              <a:t> as it came months after union home minister Amit shah’s that the two brand’s corporation could do wonders for the Dairy sector. </a:t>
            </a:r>
            <a:endParaRPr lang="en-US" sz="2800" b="1" u="sng"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1080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30A11D57-BC21-C04C-BB0B-DE24A1E07839}"/>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7DA6350-44C3-378C-7724-D99983E48B21}"/>
              </a:ext>
            </a:extLst>
          </p:cNvPr>
          <p:cNvSpPr>
            <a:spLocks noGrp="1"/>
          </p:cNvSpPr>
          <p:nvPr>
            <p:ph type="title"/>
          </p:nvPr>
        </p:nvSpPr>
        <p:spPr>
          <a:xfrm>
            <a:off x="1270000" y="762001"/>
            <a:ext cx="9821333" cy="5358190"/>
          </a:xfrm>
        </p:spPr>
        <p:txBody>
          <a:bodyPr anchor="t">
            <a:normAutofit/>
          </a:bodyPr>
          <a:lstStyle/>
          <a:p>
            <a:r>
              <a:rPr lang="en-IN" sz="2400" dirty="0">
                <a:latin typeface="Arial" panose="020B0604020202020204" pitchFamily="34" charset="0"/>
                <a:cs typeface="Arial" panose="020B0604020202020204" pitchFamily="34" charset="0"/>
              </a:rPr>
              <a:t>The apposition congress and the JD(s) have trained their guns at the ruling </a:t>
            </a:r>
            <a:r>
              <a:rPr lang="en-IN" sz="2400" dirty="0" err="1">
                <a:latin typeface="Arial" panose="020B0604020202020204" pitchFamily="34" charset="0"/>
                <a:cs typeface="Arial" panose="020B0604020202020204" pitchFamily="34" charset="0"/>
              </a:rPr>
              <a:t>Bharatiya</a:t>
            </a:r>
            <a:r>
              <a:rPr lang="en-IN" sz="2400" dirty="0">
                <a:latin typeface="Arial" panose="020B0604020202020204" pitchFamily="34" charset="0"/>
                <a:cs typeface="Arial" panose="020B0604020202020204" pitchFamily="34" charset="0"/>
              </a:rPr>
              <a:t> Janata Party in the state when the assembly election are one month  away expressing fear that </a:t>
            </a:r>
            <a:r>
              <a:rPr lang="en-IN" sz="2400" dirty="0" err="1">
                <a:latin typeface="Arial" panose="020B0604020202020204" pitchFamily="34" charset="0"/>
                <a:cs typeface="Arial" panose="020B0604020202020204" pitchFamily="34" charset="0"/>
              </a:rPr>
              <a:t>Nandini</a:t>
            </a:r>
            <a:r>
              <a:rPr lang="en-IN" sz="2400" dirty="0">
                <a:latin typeface="Arial" panose="020B0604020202020204" pitchFamily="34" charset="0"/>
                <a:cs typeface="Arial" panose="020B0604020202020204" pitchFamily="34" charset="0"/>
              </a:rPr>
              <a:t> the </a:t>
            </a:r>
            <a:r>
              <a:rPr lang="en-IN" sz="2400" dirty="0" err="1">
                <a:latin typeface="Arial" panose="020B0604020202020204" pitchFamily="34" charset="0"/>
                <a:cs typeface="Arial" panose="020B0604020202020204" pitchFamily="34" charset="0"/>
              </a:rPr>
              <a:t>Rs</a:t>
            </a:r>
            <a:r>
              <a:rPr lang="en-IN" sz="2400" dirty="0">
                <a:latin typeface="Arial" panose="020B0604020202020204" pitchFamily="34" charset="0"/>
                <a:cs typeface="Arial" panose="020B0604020202020204" pitchFamily="34" charset="0"/>
              </a:rPr>
              <a:t> . 21,000 crore brand From the </a:t>
            </a:r>
            <a:r>
              <a:rPr lang="en-IN" sz="2400" dirty="0" err="1">
                <a:latin typeface="Arial" panose="020B0604020202020204" pitchFamily="34" charset="0"/>
                <a:cs typeface="Arial" panose="020B0604020202020204" pitchFamily="34" charset="0"/>
              </a:rPr>
              <a:t>karnataka</a:t>
            </a:r>
            <a:r>
              <a:rPr lang="en-IN" sz="2400" dirty="0">
                <a:latin typeface="Arial" panose="020B0604020202020204" pitchFamily="34" charset="0"/>
                <a:cs typeface="Arial" panose="020B0604020202020204" pitchFamily="34" charset="0"/>
              </a:rPr>
              <a:t> milk </a:t>
            </a:r>
            <a:r>
              <a:rPr lang="en-IN" sz="2400" dirty="0" err="1">
                <a:latin typeface="Arial" panose="020B0604020202020204" pitchFamily="34" charset="0"/>
                <a:cs typeface="Arial" panose="020B0604020202020204" pitchFamily="34" charset="0"/>
              </a:rPr>
              <a:t>Fedaration</a:t>
            </a:r>
            <a:r>
              <a:rPr lang="en-IN" sz="2400" dirty="0">
                <a:latin typeface="Arial" panose="020B0604020202020204" pitchFamily="34" charset="0"/>
                <a:cs typeface="Arial" panose="020B0604020202020204" pitchFamily="34" charset="0"/>
              </a:rPr>
              <a:t>. Could be merged with the Gujarat-based </a:t>
            </a:r>
            <a:r>
              <a:rPr lang="en-IN" sz="2400" dirty="0" err="1">
                <a:latin typeface="Arial" panose="020B0604020202020204" pitchFamily="34" charset="0"/>
                <a:cs typeface="Arial" panose="020B0604020202020204" pitchFamily="34" charset="0"/>
              </a:rPr>
              <a:t>amul</a:t>
            </a:r>
            <a:r>
              <a:rPr lang="en-IN" sz="2400" dirty="0">
                <a:latin typeface="Arial" panose="020B0604020202020204" pitchFamily="34" charset="0"/>
                <a:cs typeface="Arial" panose="020B0604020202020204" pitchFamily="34" charset="0"/>
              </a:rPr>
              <a:t>. The people of the state have an emotional connect with </a:t>
            </a:r>
            <a:r>
              <a:rPr lang="en-IN" sz="2400" dirty="0" err="1">
                <a:latin typeface="Arial" panose="020B0604020202020204" pitchFamily="34" charset="0"/>
                <a:cs typeface="Arial" panose="020B0604020202020204" pitchFamily="34" charset="0"/>
              </a:rPr>
              <a:t>Nandini</a:t>
            </a:r>
            <a:r>
              <a:rPr lang="en-IN" sz="2400" dirty="0">
                <a:latin typeface="Arial" panose="020B0604020202020204" pitchFamily="34" charset="0"/>
                <a:cs typeface="Arial" panose="020B0604020202020204" pitchFamily="34" charset="0"/>
              </a:rPr>
              <a:t>. </a:t>
            </a:r>
            <a:br>
              <a:rPr lang="en-IN" sz="2400" dirty="0">
                <a:latin typeface="Arial" panose="020B0604020202020204" pitchFamily="34" charset="0"/>
                <a:cs typeface="Arial" panose="020B0604020202020204" pitchFamily="34" charset="0"/>
              </a:rPr>
            </a:br>
            <a:br>
              <a:rPr lang="en-IN" sz="2400" dirty="0">
                <a:latin typeface="Arial" panose="020B0604020202020204" pitchFamily="34" charset="0"/>
                <a:cs typeface="Arial" panose="020B0604020202020204" pitchFamily="34" charset="0"/>
              </a:rPr>
            </a:br>
            <a:r>
              <a:rPr lang="en-IN" sz="2800" b="1" u="sng" dirty="0">
                <a:solidFill>
                  <a:srgbClr val="C00000"/>
                </a:solidFill>
                <a:latin typeface="Arial" panose="020B0604020202020204" pitchFamily="34" charset="0"/>
                <a:cs typeface="Arial" panose="020B0604020202020204" pitchFamily="34" charset="0"/>
              </a:rPr>
              <a:t>Format 3 :</a:t>
            </a:r>
            <a:r>
              <a:rPr lang="en-IN" sz="2800" b="1" dirty="0">
                <a:solidFill>
                  <a:srgbClr val="C00000"/>
                </a:solidFill>
                <a:latin typeface="Arial" panose="020B0604020202020204" pitchFamily="34" charset="0"/>
                <a:cs typeface="Arial" panose="020B0604020202020204" pitchFamily="34" charset="0"/>
              </a:rPr>
              <a:t> </a:t>
            </a:r>
            <a:r>
              <a:rPr lang="en-IN" sz="3600" b="1" i="1" dirty="0" err="1">
                <a:latin typeface="Amasis MT Pro Medium" panose="02040504050005020304" pitchFamily="18" charset="0"/>
                <a:cs typeface="Arial" panose="020B0604020202020204" pitchFamily="34" charset="0"/>
              </a:rPr>
              <a:t>Amul</a:t>
            </a:r>
            <a:r>
              <a:rPr lang="en-IN" sz="3600" b="1" i="1" dirty="0">
                <a:latin typeface="Amasis MT Pro Medium" panose="02040504050005020304" pitchFamily="18" charset="0"/>
                <a:cs typeface="Arial" panose="020B0604020202020204" pitchFamily="34" charset="0"/>
              </a:rPr>
              <a:t> hikes milk prices by </a:t>
            </a:r>
            <a:r>
              <a:rPr lang="en-IN" sz="3600" b="1" i="1" dirty="0" err="1">
                <a:latin typeface="Amasis MT Pro Medium" panose="02040504050005020304" pitchFamily="18" charset="0"/>
                <a:cs typeface="Arial" panose="020B0604020202020204" pitchFamily="34" charset="0"/>
              </a:rPr>
              <a:t>Rs</a:t>
            </a:r>
            <a:r>
              <a:rPr lang="en-IN" sz="3600" b="1" i="1" dirty="0">
                <a:latin typeface="Amasis MT Pro Medium" panose="02040504050005020304" pitchFamily="18" charset="0"/>
                <a:cs typeface="Arial" panose="020B0604020202020204" pitchFamily="34" charset="0"/>
              </a:rPr>
              <a:t> 3/</a:t>
            </a:r>
            <a:r>
              <a:rPr lang="en-IN" sz="3600" b="1" i="1" dirty="0" err="1">
                <a:latin typeface="Amasis MT Pro Medium" panose="02040504050005020304" pitchFamily="18" charset="0"/>
                <a:cs typeface="Arial" panose="020B0604020202020204" pitchFamily="34" charset="0"/>
              </a:rPr>
              <a:t>liter</a:t>
            </a:r>
            <a:r>
              <a:rPr lang="en-IN" sz="3600" b="1" i="1" dirty="0">
                <a:latin typeface="Amasis MT Pro Medium" panose="02040504050005020304" pitchFamily="18" charset="0"/>
                <a:cs typeface="Arial" panose="020B0604020202020204" pitchFamily="34" charset="0"/>
              </a:rPr>
              <a:t>.</a:t>
            </a:r>
            <a:br>
              <a:rPr lang="en-IN" sz="3200" i="1" dirty="0">
                <a:latin typeface="Amasis MT Pro Medium" panose="02040504050005020304" pitchFamily="18" charset="0"/>
                <a:cs typeface="Arial" panose="020B0604020202020204" pitchFamily="34" charset="0"/>
              </a:rPr>
            </a:br>
            <a:r>
              <a:rPr lang="en-IN" sz="3200" i="1" dirty="0">
                <a:latin typeface="Amasis MT Pro Medium" panose="02040504050005020304" pitchFamily="18" charset="0"/>
                <a:cs typeface="Arial" panose="020B0604020202020204" pitchFamily="34" charset="0"/>
              </a:rPr>
              <a:t>  </a:t>
            </a:r>
            <a:br>
              <a:rPr lang="en-IN" sz="3200" i="1" dirty="0">
                <a:latin typeface="Amasis MT Pro Medium" panose="02040504050005020304" pitchFamily="18" charset="0"/>
                <a:cs typeface="Arial" panose="020B0604020202020204" pitchFamily="34" charset="0"/>
              </a:rPr>
            </a:br>
            <a:r>
              <a:rPr lang="en-IN" sz="3200" i="1" dirty="0">
                <a:latin typeface="Amasis MT Pro Medium" panose="02040504050005020304" pitchFamily="18" charset="0"/>
                <a:cs typeface="Arial" panose="020B0604020202020204" pitchFamily="34" charset="0"/>
              </a:rPr>
              <a:t>      </a:t>
            </a:r>
            <a:r>
              <a:rPr lang="en-IN" sz="2400" dirty="0" err="1">
                <a:latin typeface="Arial" panose="020B0604020202020204" pitchFamily="34" charset="0"/>
                <a:cs typeface="Arial" panose="020B0604020202020204" pitchFamily="34" charset="0"/>
              </a:rPr>
              <a:t>Amul</a:t>
            </a:r>
            <a:r>
              <a:rPr lang="en-IN" sz="2400" dirty="0">
                <a:latin typeface="Arial" panose="020B0604020202020204" pitchFamily="34" charset="0"/>
                <a:cs typeface="Arial" panose="020B0604020202020204" pitchFamily="34" charset="0"/>
              </a:rPr>
              <a:t> has hiked the price of milk by Rs3 per </a:t>
            </a:r>
            <a:r>
              <a:rPr lang="en-IN" sz="2400" dirty="0" err="1">
                <a:latin typeface="Arial" panose="020B0604020202020204" pitchFamily="34" charset="0"/>
                <a:cs typeface="Arial" panose="020B0604020202020204" pitchFamily="34" charset="0"/>
              </a:rPr>
              <a:t>liter</a:t>
            </a:r>
            <a:r>
              <a:rPr lang="en-IN" sz="2400" dirty="0">
                <a:latin typeface="Arial" panose="020B0604020202020204" pitchFamily="34" charset="0"/>
                <a:cs typeface="Arial" panose="020B0604020202020204" pitchFamily="34" charset="0"/>
              </a:rPr>
              <a:t> across all variants. The Gujarat co-</a:t>
            </a:r>
            <a:r>
              <a:rPr lang="en-IN" sz="2400" dirty="0" err="1">
                <a:latin typeface="Arial" panose="020B0604020202020204" pitchFamily="34" charset="0"/>
                <a:cs typeface="Arial" panose="020B0604020202020204" pitchFamily="34" charset="0"/>
              </a:rPr>
              <a:t>rporative</a:t>
            </a:r>
            <a:r>
              <a:rPr lang="en-IN" sz="2400" dirty="0">
                <a:latin typeface="Arial" panose="020B0604020202020204" pitchFamily="34" charset="0"/>
                <a:cs typeface="Arial" panose="020B0604020202020204" pitchFamily="34" charset="0"/>
              </a:rPr>
              <a:t> Milk Marketing </a:t>
            </a:r>
            <a:r>
              <a:rPr lang="en-IN" sz="2400" dirty="0" err="1">
                <a:latin typeface="Arial" panose="020B0604020202020204" pitchFamily="34" charset="0"/>
                <a:cs typeface="Arial" panose="020B0604020202020204" pitchFamily="34" charset="0"/>
              </a:rPr>
              <a:t>Fedaration</a:t>
            </a:r>
            <a:r>
              <a:rPr lang="en-IN" sz="2400" dirty="0">
                <a:latin typeface="Arial" panose="020B0604020202020204" pitchFamily="34" charset="0"/>
                <a:cs typeface="Arial" panose="020B0604020202020204" pitchFamily="34" charset="0"/>
              </a:rPr>
              <a:t> (GCMMF) that markets it’s product under the </a:t>
            </a:r>
            <a:r>
              <a:rPr lang="en-IN" sz="2400" dirty="0" err="1">
                <a:latin typeface="Arial" panose="020B0604020202020204" pitchFamily="34" charset="0"/>
                <a:cs typeface="Arial" panose="020B0604020202020204" pitchFamily="34" charset="0"/>
              </a:rPr>
              <a:t>Amul</a:t>
            </a:r>
            <a:r>
              <a:rPr lang="en-IN" sz="2400" dirty="0">
                <a:latin typeface="Arial" panose="020B0604020202020204" pitchFamily="34" charset="0"/>
                <a:cs typeface="Arial" panose="020B0604020202020204" pitchFamily="34" charset="0"/>
              </a:rPr>
              <a:t> brand Has hiked it’s prices .GMCCF said in a release : “We would like to inform you that the price of </a:t>
            </a:r>
            <a:r>
              <a:rPr lang="en-IN" sz="2400" dirty="0" err="1">
                <a:latin typeface="Arial" panose="020B0604020202020204" pitchFamily="34" charset="0"/>
                <a:cs typeface="Arial" panose="020B0604020202020204" pitchFamily="34" charset="0"/>
              </a:rPr>
              <a:t>Amul</a:t>
            </a:r>
            <a:r>
              <a:rPr lang="en-IN" sz="2400" dirty="0">
                <a:latin typeface="Arial" panose="020B0604020202020204" pitchFamily="34" charset="0"/>
                <a:cs typeface="Arial" panose="020B0604020202020204" pitchFamily="34" charset="0"/>
              </a:rPr>
              <a:t> pouch milk (all variants) Has been raised upwards as under </a:t>
            </a:r>
            <a:endParaRPr lang="en-US" sz="2800" b="1" u="sng"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8438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30A11D57-BC21-C04C-BB0B-DE24A1E07839}"/>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7DA6350-44C3-378C-7724-D99983E48B21}"/>
              </a:ext>
            </a:extLst>
          </p:cNvPr>
          <p:cNvSpPr>
            <a:spLocks noGrp="1"/>
          </p:cNvSpPr>
          <p:nvPr>
            <p:ph type="title"/>
          </p:nvPr>
        </p:nvSpPr>
        <p:spPr>
          <a:xfrm>
            <a:off x="1270000" y="762001"/>
            <a:ext cx="9821333" cy="5358190"/>
          </a:xfrm>
        </p:spPr>
        <p:txBody>
          <a:bodyPr anchor="t">
            <a:normAutofit/>
          </a:bodyPr>
          <a:lstStyle/>
          <a:p>
            <a:r>
              <a:rPr lang="en-IN" sz="2400" dirty="0" err="1">
                <a:latin typeface="Arial" panose="020B0604020202020204" pitchFamily="34" charset="0"/>
                <a:cs typeface="Arial" panose="020B0604020202020204" pitchFamily="34" charset="0"/>
              </a:rPr>
              <a:t>W.e.f</a:t>
            </a:r>
            <a:r>
              <a:rPr lang="en-IN" sz="2400" dirty="0">
                <a:latin typeface="Arial" panose="020B0604020202020204" pitchFamily="34" charset="0"/>
                <a:cs typeface="Arial" panose="020B0604020202020204" pitchFamily="34" charset="0"/>
              </a:rPr>
              <a:t>. February 2,2023 night dispatch ( February 3, 2023 morning ).”</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      </a:t>
            </a:r>
            <a:br>
              <a:rPr lang="en-IN" sz="2400" dirty="0">
                <a:latin typeface="Arial" panose="020B0604020202020204" pitchFamily="34" charset="0"/>
                <a:cs typeface="Arial" panose="020B0604020202020204" pitchFamily="34" charset="0"/>
              </a:rPr>
            </a:br>
            <a:r>
              <a:rPr lang="en-IN" sz="2400" dirty="0">
                <a:latin typeface="Arial" panose="020B0604020202020204" pitchFamily="34" charset="0"/>
                <a:cs typeface="Arial" panose="020B0604020202020204" pitchFamily="34" charset="0"/>
              </a:rPr>
              <a:t>           </a:t>
            </a:r>
            <a:r>
              <a:rPr lang="en-IN" sz="2400" b="1" dirty="0">
                <a:latin typeface="Arial" panose="020B0604020202020204" pitchFamily="34" charset="0"/>
                <a:cs typeface="Arial" panose="020B0604020202020204" pitchFamily="34" charset="0"/>
              </a:rPr>
              <a:t> Here is the latest price of </a:t>
            </a:r>
            <a:r>
              <a:rPr lang="en-IN" sz="2400" b="1" dirty="0" err="1">
                <a:latin typeface="Arial" panose="020B0604020202020204" pitchFamily="34" charset="0"/>
                <a:cs typeface="Arial" panose="020B0604020202020204" pitchFamily="34" charset="0"/>
              </a:rPr>
              <a:t>Amul</a:t>
            </a:r>
            <a:r>
              <a:rPr lang="en-IN" sz="2400" b="1" dirty="0">
                <a:latin typeface="Arial" panose="020B0604020202020204" pitchFamily="34" charset="0"/>
                <a:cs typeface="Arial" panose="020B0604020202020204" pitchFamily="34" charset="0"/>
              </a:rPr>
              <a:t> </a:t>
            </a:r>
            <a:endParaRPr lang="en-US" sz="2400" b="1" dirty="0">
              <a:latin typeface="Arial" panose="020B060402020202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F3E07E40-E1F3-0B2B-8E36-5E5597849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046" y="2044094"/>
            <a:ext cx="5037177" cy="4076097"/>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08428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1D8774CF-58BB-105A-0A8E-D6A85BA0E2BF}"/>
              </a:ext>
            </a:extLst>
          </p:cNvPr>
          <p:cNvSpPr/>
          <p:nvPr/>
        </p:nvSpPr>
        <p:spPr>
          <a:xfrm>
            <a:off x="0" y="0"/>
            <a:ext cx="12192000" cy="6858000"/>
          </a:xfrm>
          <a:prstGeom prst="round2DiagRect">
            <a:avLst>
              <a:gd name="adj1" fmla="val 39771"/>
              <a:gd name="adj2"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5A244D-6DD1-D1DD-061B-69CA92825E83}"/>
              </a:ext>
            </a:extLst>
          </p:cNvPr>
          <p:cNvSpPr>
            <a:spLocks noGrp="1"/>
          </p:cNvSpPr>
          <p:nvPr>
            <p:ph type="title"/>
          </p:nvPr>
        </p:nvSpPr>
        <p:spPr>
          <a:xfrm>
            <a:off x="628953" y="641048"/>
            <a:ext cx="11006666" cy="5575904"/>
          </a:xfrm>
        </p:spPr>
        <p:txBody>
          <a:bodyPr anchor="t">
            <a:normAutofit fontScale="90000"/>
          </a:bodyPr>
          <a:lstStyle/>
          <a:p>
            <a:r>
              <a:rPr lang="en-IN" sz="2800" dirty="0">
                <a:latin typeface="Amasis MT Pro Medium" panose="02040504050005020304" pitchFamily="18" charset="0"/>
              </a:rPr>
              <a:t>   This co-</a:t>
            </a:r>
            <a:r>
              <a:rPr lang="en-IN" sz="2800" dirty="0" err="1">
                <a:latin typeface="Amasis MT Pro Medium" panose="02040504050005020304" pitchFamily="18" charset="0"/>
              </a:rPr>
              <a:t>rporative</a:t>
            </a:r>
            <a:r>
              <a:rPr lang="en-IN" sz="2800" dirty="0">
                <a:latin typeface="Amasis MT Pro Medium" panose="02040504050005020304" pitchFamily="18" charset="0"/>
              </a:rPr>
              <a:t> , The </a:t>
            </a:r>
            <a:r>
              <a:rPr lang="en-IN" sz="2800" dirty="0" err="1">
                <a:latin typeface="Amasis MT Pro Medium" panose="02040504050005020304" pitchFamily="18" charset="0"/>
              </a:rPr>
              <a:t>kaira</a:t>
            </a:r>
            <a:r>
              <a:rPr lang="en-IN" sz="2800" dirty="0">
                <a:latin typeface="Amasis MT Pro Medium" panose="02040504050005020304" pitchFamily="18" charset="0"/>
              </a:rPr>
              <a:t> District Co-operative Milk Producers Union Ltd. Started with two village Dairy Co-operative society’s and 247 </a:t>
            </a:r>
            <a:r>
              <a:rPr lang="en-IN" sz="2800" dirty="0" err="1">
                <a:latin typeface="Amasis MT Pro Medium" panose="02040504050005020304" pitchFamily="18" charset="0"/>
              </a:rPr>
              <a:t>liters</a:t>
            </a:r>
            <a:r>
              <a:rPr lang="en-IN" sz="2800" dirty="0">
                <a:latin typeface="Amasis MT Pro Medium" panose="02040504050005020304" pitchFamily="18" charset="0"/>
              </a:rPr>
              <a:t> of milk and it’s today it’s better known as </a:t>
            </a:r>
            <a:r>
              <a:rPr lang="en-IN" sz="2800" b="1" dirty="0" err="1">
                <a:latin typeface="Amasis MT Pro Medium" panose="02040504050005020304" pitchFamily="18" charset="0"/>
              </a:rPr>
              <a:t>Amul</a:t>
            </a:r>
            <a:r>
              <a:rPr lang="en-IN" sz="2800" b="1" dirty="0">
                <a:latin typeface="Amasis MT Pro Medium" panose="02040504050005020304" pitchFamily="18" charset="0"/>
              </a:rPr>
              <a:t> Dairy </a:t>
            </a:r>
            <a:r>
              <a:rPr lang="en-IN" sz="2800" dirty="0" err="1">
                <a:latin typeface="Amasis MT Pro Medium" panose="02040504050005020304" pitchFamily="18" charset="0"/>
              </a:rPr>
              <a:t>Amul</a:t>
            </a:r>
            <a:r>
              <a:rPr lang="en-IN" sz="2800" dirty="0">
                <a:latin typeface="Amasis MT Pro Medium" panose="02040504050005020304" pitchFamily="18" charset="0"/>
              </a:rPr>
              <a:t> grew for strength to strength. </a:t>
            </a:r>
            <a:br>
              <a:rPr lang="en-IN" sz="2800" dirty="0">
                <a:latin typeface="Amasis MT Pro Medium" panose="02040504050005020304" pitchFamily="18" charset="0"/>
              </a:rPr>
            </a:br>
            <a:br>
              <a:rPr lang="en-IN" sz="2800" dirty="0">
                <a:latin typeface="Amasis MT Pro Medium" panose="02040504050005020304" pitchFamily="18" charset="0"/>
              </a:rPr>
            </a:br>
            <a:r>
              <a:rPr lang="en-IN" sz="2800" dirty="0">
                <a:latin typeface="Amasis MT Pro Medium" panose="02040504050005020304" pitchFamily="18" charset="0"/>
              </a:rPr>
              <a:t>    The then Prime minister of India,  </a:t>
            </a:r>
            <a:r>
              <a:rPr lang="en-IN" sz="2800" dirty="0" err="1">
                <a:solidFill>
                  <a:srgbClr val="7030A0"/>
                </a:solidFill>
                <a:latin typeface="Amasis MT Pro Medium" panose="02040504050005020304" pitchFamily="18" charset="0"/>
              </a:rPr>
              <a:t>Lal</a:t>
            </a:r>
            <a:r>
              <a:rPr lang="en-IN" sz="2800" dirty="0">
                <a:solidFill>
                  <a:srgbClr val="7030A0"/>
                </a:solidFill>
                <a:latin typeface="Amasis MT Pro Medium" panose="02040504050005020304" pitchFamily="18" charset="0"/>
              </a:rPr>
              <a:t> </a:t>
            </a:r>
            <a:r>
              <a:rPr lang="en-IN" sz="2800" dirty="0" err="1">
                <a:solidFill>
                  <a:srgbClr val="7030A0"/>
                </a:solidFill>
                <a:latin typeface="Amasis MT Pro Medium" panose="02040504050005020304" pitchFamily="18" charset="0"/>
              </a:rPr>
              <a:t>Bahadur</a:t>
            </a:r>
            <a:r>
              <a:rPr lang="en-IN" sz="2800" dirty="0">
                <a:solidFill>
                  <a:srgbClr val="7030A0"/>
                </a:solidFill>
                <a:latin typeface="Amasis MT Pro Medium" panose="02040504050005020304" pitchFamily="18" charset="0"/>
              </a:rPr>
              <a:t> </a:t>
            </a:r>
            <a:r>
              <a:rPr lang="en-IN" sz="2800" dirty="0" err="1">
                <a:solidFill>
                  <a:srgbClr val="7030A0"/>
                </a:solidFill>
                <a:latin typeface="Amasis MT Pro Medium" panose="02040504050005020304" pitchFamily="18" charset="0"/>
              </a:rPr>
              <a:t>Shastri</a:t>
            </a:r>
            <a:r>
              <a:rPr lang="en-IN" sz="2800" dirty="0">
                <a:solidFill>
                  <a:srgbClr val="7030A0"/>
                </a:solidFill>
                <a:latin typeface="Amasis MT Pro Medium" panose="02040504050005020304" pitchFamily="18" charset="0"/>
              </a:rPr>
              <a:t> </a:t>
            </a:r>
            <a:r>
              <a:rPr lang="en-IN" sz="2800" dirty="0">
                <a:latin typeface="Amasis MT Pro Medium" panose="02040504050005020304" pitchFamily="18" charset="0"/>
              </a:rPr>
              <a:t>decided that the same approach become the basis of a national Dairy Development Policy. He understood that </a:t>
            </a:r>
            <a:r>
              <a:rPr lang="en-IN" sz="2800" dirty="0" err="1">
                <a:latin typeface="Amasis MT Pro Medium" panose="02040504050005020304" pitchFamily="18" charset="0"/>
              </a:rPr>
              <a:t>Amul</a:t>
            </a:r>
            <a:r>
              <a:rPr lang="en-IN" sz="2800" dirty="0">
                <a:latin typeface="Amasis MT Pro Medium" panose="02040504050005020304" pitchFamily="18" charset="0"/>
              </a:rPr>
              <a:t> success could be attributed to four important factors. The formers owned the Dairy their elected representative managed the village society’s and the district union, they employed professionals to operate the Dairy and manage it’s business. </a:t>
            </a:r>
            <a:br>
              <a:rPr lang="en-IN" sz="2800" dirty="0">
                <a:latin typeface="Amasis MT Pro Medium" panose="02040504050005020304" pitchFamily="18" charset="0"/>
              </a:rPr>
            </a:br>
            <a:br>
              <a:rPr lang="en-IN" sz="2800" dirty="0">
                <a:latin typeface="Amasis MT Pro Medium" panose="02040504050005020304" pitchFamily="18" charset="0"/>
              </a:rPr>
            </a:br>
            <a:r>
              <a:rPr lang="en-IN" sz="2800" dirty="0">
                <a:latin typeface="Amasis MT Pro Medium" panose="02040504050005020304" pitchFamily="18" charset="0"/>
              </a:rPr>
              <a:t>    At his instance in 1965 the national Dairy Development Board was set basic objective of replicating the </a:t>
            </a:r>
            <a:r>
              <a:rPr lang="en-IN" sz="2800" dirty="0" err="1">
                <a:latin typeface="Amasis MT Pro Medium" panose="02040504050005020304" pitchFamily="18" charset="0"/>
              </a:rPr>
              <a:t>Amul</a:t>
            </a:r>
            <a:r>
              <a:rPr lang="en-IN" sz="2800" dirty="0">
                <a:latin typeface="Amasis MT Pro Medium" panose="02040504050005020304" pitchFamily="18" charset="0"/>
              </a:rPr>
              <a:t> model. </a:t>
            </a:r>
            <a:r>
              <a:rPr lang="en-IN" sz="2800" dirty="0">
                <a:solidFill>
                  <a:srgbClr val="7030A0"/>
                </a:solidFill>
                <a:latin typeface="Amasis MT Pro Medium" panose="02040504050005020304" pitchFamily="18" charset="0"/>
              </a:rPr>
              <a:t>Dr .</a:t>
            </a:r>
            <a:r>
              <a:rPr lang="en-IN" sz="2800" dirty="0" err="1">
                <a:solidFill>
                  <a:srgbClr val="7030A0"/>
                </a:solidFill>
                <a:latin typeface="Amasis MT Pro Medium" panose="02040504050005020304" pitchFamily="18" charset="0"/>
              </a:rPr>
              <a:t>Kurien</a:t>
            </a:r>
            <a:r>
              <a:rPr lang="en-IN" sz="2800" dirty="0">
                <a:solidFill>
                  <a:srgbClr val="7030A0"/>
                </a:solidFill>
                <a:latin typeface="Amasis MT Pro Medium" panose="02040504050005020304" pitchFamily="18" charset="0"/>
              </a:rPr>
              <a:t> </a:t>
            </a:r>
            <a:r>
              <a:rPr lang="en-IN" sz="2800" dirty="0">
                <a:latin typeface="Amasis MT Pro Medium" panose="02040504050005020304" pitchFamily="18" charset="0"/>
              </a:rPr>
              <a:t>was chosen to head the institution as it’s chairman and asked to replicate this model all over the country. </a:t>
            </a:r>
            <a:endParaRPr lang="en-US" sz="2800" dirty="0">
              <a:solidFill>
                <a:srgbClr val="7030A0"/>
              </a:solidFill>
              <a:latin typeface="Amasis MT Pro Medium" panose="02040504050005020304" pitchFamily="18" charset="0"/>
            </a:endParaRPr>
          </a:p>
        </p:txBody>
      </p:sp>
    </p:spTree>
    <p:extLst>
      <p:ext uri="{BB962C8B-B14F-4D97-AF65-F5344CB8AC3E}">
        <p14:creationId xmlns:p14="http://schemas.microsoft.com/office/powerpoint/2010/main" val="2121103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30A11D57-BC21-C04C-BB0B-DE24A1E07839}"/>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endParaRPr lang="en-US" dirty="0"/>
          </a:p>
        </p:txBody>
      </p:sp>
      <p:sp>
        <p:nvSpPr>
          <p:cNvPr id="2" name="Title 1">
            <a:extLst>
              <a:ext uri="{FF2B5EF4-FFF2-40B4-BE49-F238E27FC236}">
                <a16:creationId xmlns:a16="http://schemas.microsoft.com/office/drawing/2014/main" id="{07DA6350-44C3-378C-7724-D99983E48B21}"/>
              </a:ext>
            </a:extLst>
          </p:cNvPr>
          <p:cNvSpPr>
            <a:spLocks noGrp="1"/>
          </p:cNvSpPr>
          <p:nvPr>
            <p:ph type="title"/>
          </p:nvPr>
        </p:nvSpPr>
        <p:spPr>
          <a:xfrm>
            <a:off x="1270000" y="762001"/>
            <a:ext cx="9821333" cy="5358190"/>
          </a:xfrm>
        </p:spPr>
        <p:txBody>
          <a:bodyPr anchor="t">
            <a:normAutofit fontScale="90000"/>
          </a:bodyPr>
          <a:lstStyle/>
          <a:p>
            <a:r>
              <a:rPr lang="en-IN" sz="3600" b="1" i="1" u="sng"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Instagram Story :</a:t>
            </a:r>
            <a:br>
              <a:rPr lang="en-IN" sz="3600" b="1" i="1" u="sng"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br>
            <a:br>
              <a:rPr lang="en-IN" sz="3200" b="1" i="1" u="sng" dirty="0">
                <a:solidFill>
                  <a:srgbClr val="FF0000"/>
                </a:solidFill>
                <a:latin typeface="Abadi" panose="020B0604020104020204" pitchFamily="34" charset="0"/>
                <a:ea typeface="ADLaM Display" panose="02010000000000000000" pitchFamily="2" charset="0"/>
                <a:cs typeface="ADLaM Display" panose="02010000000000000000" pitchFamily="2" charset="0"/>
              </a:rPr>
            </a:br>
            <a:r>
              <a:rPr lang="en-IN" sz="3200" b="1" i="1" u="sng" dirty="0">
                <a:latin typeface="Abadi" panose="020B0604020104020204" pitchFamily="34" charset="0"/>
                <a:ea typeface="ADLaM Display" panose="02010000000000000000" pitchFamily="2" charset="0"/>
                <a:cs typeface="ADLaM Display" panose="02010000000000000000" pitchFamily="2" charset="0"/>
              </a:rPr>
              <a:t>Account link : </a:t>
            </a:r>
            <a:r>
              <a:rPr lang="en-IN" sz="2400" i="1" u="sng" dirty="0">
                <a:solidFill>
                  <a:schemeClr val="accent1"/>
                </a:solidFill>
                <a:latin typeface="Abadi" panose="020B0604020104020204" pitchFamily="34" charset="0"/>
                <a:ea typeface="ADLaM Display" panose="02010000000000000000" pitchFamily="2" charset="0"/>
                <a:cs typeface="ADLaM Display" panose="02010000000000000000" pitchFamily="2" charset="0"/>
                <a:hlinkClick r:id="rId2">
                  <a:extLst>
                    <a:ext uri="{A12FA001-AC4F-418D-AE19-62706E023703}">
                      <ahyp:hlinkClr xmlns:ahyp="http://schemas.microsoft.com/office/drawing/2018/hyperlinkcolor" val="tx"/>
                    </a:ext>
                  </a:extLst>
                </a:hlinkClick>
              </a:rPr>
              <a:t>https://instagram.com/amul_no1_taste?utm_source=qr&amp;igshid=MzNlNGNkZWQ4Mg==</a:t>
            </a:r>
            <a:br>
              <a:rPr lang="en-IN" sz="3600" b="1" i="1" u="sng" dirty="0">
                <a:latin typeface="ADLaM Display" panose="02010000000000000000" pitchFamily="2" charset="0"/>
                <a:ea typeface="ADLaM Display" panose="02010000000000000000" pitchFamily="2" charset="0"/>
                <a:cs typeface="ADLaM Display" panose="02010000000000000000" pitchFamily="2" charset="0"/>
              </a:rPr>
            </a:br>
            <a:br>
              <a:rPr lang="en-IN" sz="3600" b="1" i="1" u="sng" dirty="0">
                <a:latin typeface="ADLaM Display" panose="02010000000000000000" pitchFamily="2" charset="0"/>
                <a:ea typeface="ADLaM Display" panose="02010000000000000000" pitchFamily="2" charset="0"/>
                <a:cs typeface="ADLaM Display" panose="02010000000000000000" pitchFamily="2" charset="0"/>
              </a:rPr>
            </a:br>
            <a:r>
              <a:rPr lang="en-IN" sz="3600" b="1" i="1" u="sng" dirty="0">
                <a:latin typeface="+mn-lt"/>
                <a:ea typeface="ADLaM Display" panose="02010000000000000000" pitchFamily="2" charset="0"/>
                <a:cs typeface="ADLaM Display" panose="02010000000000000000" pitchFamily="2" charset="0"/>
              </a:rPr>
              <a:t>Day 1 </a:t>
            </a:r>
            <a:r>
              <a:rPr lang="en-IN" sz="3200" b="1" i="1" u="sng" dirty="0">
                <a:latin typeface="Abadi" panose="020B0604020104020204" pitchFamily="34" charset="0"/>
                <a:ea typeface="ADLaM Display" panose="02010000000000000000" pitchFamily="2" charset="0"/>
                <a:cs typeface="ADLaM Display" panose="02010000000000000000" pitchFamily="2" charset="0"/>
              </a:rPr>
              <a:t>Story link :</a:t>
            </a:r>
            <a:br>
              <a:rPr lang="en-IN" sz="3200" b="1" i="1" u="sng" dirty="0">
                <a:latin typeface="Abadi" panose="020B0604020104020204" pitchFamily="34" charset="0"/>
                <a:ea typeface="ADLaM Display" panose="02010000000000000000" pitchFamily="2" charset="0"/>
                <a:cs typeface="ADLaM Display" panose="02010000000000000000" pitchFamily="2" charset="0"/>
              </a:rPr>
            </a:br>
            <a:r>
              <a:rPr lang="en-IN" sz="2400" i="1" u="sng" dirty="0">
                <a:solidFill>
                  <a:schemeClr val="accent1"/>
                </a:solidFill>
                <a:latin typeface="Abadi" panose="020B0604020104020204" pitchFamily="34" charset="0"/>
                <a:ea typeface="ADLaM Display" panose="02010000000000000000" pitchFamily="2" charset="0"/>
                <a:cs typeface="ADLaM Display" panose="02010000000000000000" pitchFamily="2" charset="0"/>
                <a:hlinkClick r:id="rId3">
                  <a:extLst>
                    <a:ext uri="{A12FA001-AC4F-418D-AE19-62706E023703}">
                      <ahyp:hlinkClr xmlns:ahyp="http://schemas.microsoft.com/office/drawing/2018/hyperlinkcolor" val="tx"/>
                    </a:ext>
                  </a:extLst>
                </a:hlinkClick>
              </a:rPr>
              <a:t>https://instagram.com/stories/amul_no1_taste/3214153213758188460?utm_source=ig_story_item_share&amp;igshid=MTc4MmM1YmI2Ng==</a:t>
            </a:r>
            <a:br>
              <a:rPr lang="en-IN" sz="3200" b="1" i="1" u="sng" dirty="0">
                <a:solidFill>
                  <a:schemeClr val="accent1"/>
                </a:solidFill>
                <a:latin typeface="Abadi" panose="020B0604020104020204" pitchFamily="34" charset="0"/>
                <a:ea typeface="ADLaM Display" panose="02010000000000000000" pitchFamily="2" charset="0"/>
                <a:cs typeface="ADLaM Display" panose="02010000000000000000" pitchFamily="2" charset="0"/>
              </a:rPr>
            </a:br>
            <a:br>
              <a:rPr lang="en-IN" sz="3200" b="1" i="1" u="sng" dirty="0">
                <a:latin typeface="Abadi" panose="020B0604020104020204" pitchFamily="34" charset="0"/>
                <a:ea typeface="ADLaM Display" panose="02010000000000000000" pitchFamily="2" charset="0"/>
                <a:cs typeface="ADLaM Display" panose="02010000000000000000" pitchFamily="2" charset="0"/>
              </a:rPr>
            </a:br>
            <a:r>
              <a:rPr lang="en-IN" sz="3200" b="1" i="1" u="sng" dirty="0">
                <a:latin typeface="Abadi" panose="020B0604020104020204" pitchFamily="34" charset="0"/>
                <a:ea typeface="ADLaM Display" panose="02010000000000000000" pitchFamily="2" charset="0"/>
                <a:cs typeface="ADLaM Display" panose="02010000000000000000" pitchFamily="2" charset="0"/>
              </a:rPr>
              <a:t>Day 2 Story link :</a:t>
            </a:r>
            <a:br>
              <a:rPr lang="en-IN" sz="3200" b="1" i="1" u="sng" dirty="0">
                <a:latin typeface="Abadi" panose="020B0604020104020204" pitchFamily="34" charset="0"/>
                <a:ea typeface="ADLaM Display" panose="02010000000000000000" pitchFamily="2" charset="0"/>
                <a:cs typeface="ADLaM Display" panose="02010000000000000000" pitchFamily="2" charset="0"/>
              </a:rPr>
            </a:br>
            <a:r>
              <a:rPr lang="en-IN" sz="2700" i="1" u="sng" dirty="0">
                <a:solidFill>
                  <a:schemeClr val="accent1"/>
                </a:solidFill>
                <a:latin typeface="Abadi" panose="020B0604020104020204" pitchFamily="34" charset="0"/>
                <a:ea typeface="ADLaM Display" panose="02010000000000000000" pitchFamily="2" charset="0"/>
                <a:cs typeface="ADLaM Display" panose="02010000000000000000" pitchFamily="2" charset="0"/>
                <a:hlinkClick r:id="rId4">
                  <a:extLst>
                    <a:ext uri="{A12FA001-AC4F-418D-AE19-62706E023703}">
                      <ahyp:hlinkClr xmlns:ahyp="http://schemas.microsoft.com/office/drawing/2018/hyperlinkcolor" val="tx"/>
                    </a:ext>
                  </a:extLst>
                </a:hlinkClick>
              </a:rPr>
              <a:t>https://instagram.com/stories/amul_no1_taste/3214552361049465320?utm_source=ig_story_item_share&amp;igshid=YjA3ZDljY2FiMw==</a:t>
            </a:r>
            <a:endParaRPr lang="en-US" sz="2700" i="1" u="sng" dirty="0">
              <a:solidFill>
                <a:schemeClr val="accent1"/>
              </a:solidFill>
              <a:latin typeface="Abadi" panose="020B0604020104020204" pitchFamily="34"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274759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30A11D57-BC21-C04C-BB0B-DE24A1E07839}"/>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7DA6350-44C3-378C-7724-D99983E48B21}"/>
              </a:ext>
            </a:extLst>
          </p:cNvPr>
          <p:cNvSpPr>
            <a:spLocks noGrp="1"/>
          </p:cNvSpPr>
          <p:nvPr>
            <p:ph type="title"/>
          </p:nvPr>
        </p:nvSpPr>
        <p:spPr>
          <a:xfrm>
            <a:off x="1270000" y="762001"/>
            <a:ext cx="9821333" cy="5358190"/>
          </a:xfrm>
        </p:spPr>
        <p:txBody>
          <a:bodyPr anchor="t">
            <a:normAutofit/>
          </a:bodyPr>
          <a:lstStyle/>
          <a:p>
            <a:r>
              <a:rPr lang="en-IN" sz="3600" b="1" i="1" u="sng" dirty="0">
                <a:solidFill>
                  <a:srgbClr val="C00000"/>
                </a:solidFill>
                <a:latin typeface="Bahnschrift SemiBold" panose="02000000000000000000" pitchFamily="2" charset="0"/>
                <a:ea typeface="Bahnschrift SemiBold" panose="02000000000000000000" pitchFamily="2" charset="0"/>
                <a:cs typeface="Arial Black" panose="020B0604020202020204" pitchFamily="34" charset="0"/>
              </a:rPr>
              <a:t>Video of </a:t>
            </a:r>
            <a:r>
              <a:rPr lang="en-IN" sz="3600" b="1" i="1" u="sng" dirty="0" err="1">
                <a:solidFill>
                  <a:srgbClr val="C00000"/>
                </a:solidFill>
                <a:latin typeface="Bahnschrift SemiBold" panose="02000000000000000000" pitchFamily="2" charset="0"/>
                <a:ea typeface="Bahnschrift SemiBold" panose="02000000000000000000" pitchFamily="2" charset="0"/>
                <a:cs typeface="Arial Black" panose="020B0604020202020204" pitchFamily="34" charset="0"/>
              </a:rPr>
              <a:t>Amul</a:t>
            </a:r>
            <a:r>
              <a:rPr lang="en-IN" sz="3600" b="1" i="1" u="sng" dirty="0">
                <a:solidFill>
                  <a:srgbClr val="C00000"/>
                </a:solidFill>
                <a:latin typeface="Bahnschrift SemiBold" panose="02000000000000000000" pitchFamily="2" charset="0"/>
                <a:ea typeface="Bahnschrift SemiBold" panose="02000000000000000000" pitchFamily="2" charset="0"/>
                <a:cs typeface="Arial Black" panose="020B0604020202020204" pitchFamily="34" charset="0"/>
              </a:rPr>
              <a:t> :</a:t>
            </a:r>
            <a:br>
              <a:rPr lang="en-IN" sz="3600" b="1" i="1" u="sng" dirty="0">
                <a:solidFill>
                  <a:srgbClr val="C00000"/>
                </a:solidFill>
                <a:latin typeface="Bahnschrift SemiBold" panose="02000000000000000000" pitchFamily="2" charset="0"/>
                <a:ea typeface="Bahnschrift SemiBold" panose="02000000000000000000" pitchFamily="2" charset="0"/>
                <a:cs typeface="Arial Black" panose="020B0604020202020204" pitchFamily="34" charset="0"/>
              </a:rPr>
            </a:br>
            <a:br>
              <a:rPr lang="en-IN" sz="3600" b="1" i="1" u="sng" dirty="0">
                <a:solidFill>
                  <a:srgbClr val="C00000"/>
                </a:solidFill>
                <a:latin typeface="Bahnschrift SemiBold" panose="02000000000000000000" pitchFamily="2" charset="0"/>
                <a:ea typeface="Bahnschrift SemiBold" panose="02000000000000000000" pitchFamily="2" charset="0"/>
                <a:cs typeface="Arial Black" panose="020B0604020202020204" pitchFamily="34" charset="0"/>
              </a:rPr>
            </a:br>
            <a:endParaRPr lang="en-US" sz="3600" b="1" i="1" u="sng" dirty="0">
              <a:solidFill>
                <a:srgbClr val="C00000"/>
              </a:solidFill>
              <a:latin typeface="Bahnschrift SemiBold" panose="02000000000000000000" pitchFamily="2" charset="0"/>
              <a:ea typeface="Bahnschrift SemiBold" panose="02000000000000000000" pitchFamily="2" charset="0"/>
              <a:cs typeface="Arial Black" panose="020B0604020202020204" pitchFamily="34" charset="0"/>
            </a:endParaRPr>
          </a:p>
        </p:txBody>
      </p:sp>
      <p:pic>
        <p:nvPicPr>
          <p:cNvPr id="5" name="VID-20231016-WA0000.mp4">
            <a:hlinkClick r:id="" action="ppaction://media"/>
            <a:extLst>
              <a:ext uri="{FF2B5EF4-FFF2-40B4-BE49-F238E27FC236}">
                <a16:creationId xmlns:a16="http://schemas.microsoft.com/office/drawing/2014/main" id="{25531AAB-B63D-CC4A-6490-B22DA891B8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00" y="0"/>
            <a:ext cx="12115800" cy="6858000"/>
          </a:xfrm>
          <a:prstGeom prst="rect">
            <a:avLst/>
          </a:prstGeom>
        </p:spPr>
      </p:pic>
    </p:spTree>
    <p:extLst>
      <p:ext uri="{BB962C8B-B14F-4D97-AF65-F5344CB8AC3E}">
        <p14:creationId xmlns:p14="http://schemas.microsoft.com/office/powerpoint/2010/main" val="51264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30A11D57-BC21-C04C-BB0B-DE24A1E07839}"/>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7DA6350-44C3-378C-7724-D99983E48B21}"/>
              </a:ext>
            </a:extLst>
          </p:cNvPr>
          <p:cNvSpPr>
            <a:spLocks noGrp="1"/>
          </p:cNvSpPr>
          <p:nvPr>
            <p:ph type="title"/>
          </p:nvPr>
        </p:nvSpPr>
        <p:spPr>
          <a:xfrm>
            <a:off x="1270000" y="749905"/>
            <a:ext cx="9821333" cy="5358190"/>
          </a:xfrm>
        </p:spPr>
        <p:txBody>
          <a:bodyPr anchor="t">
            <a:normAutofit/>
          </a:bodyPr>
          <a:lstStyle/>
          <a:p>
            <a:r>
              <a:rPr lang="en-IN" sz="3600" b="1" i="1" u="sng" dirty="0">
                <a:solidFill>
                  <a:srgbClr val="7030A0"/>
                </a:solidFill>
                <a:latin typeface="+mn-lt"/>
              </a:rPr>
              <a:t>Instagram Story Screenshots :</a:t>
            </a:r>
            <a:br>
              <a:rPr lang="en-IN" sz="3600" dirty="0">
                <a:latin typeface="+mn-lt"/>
              </a:rPr>
            </a:br>
            <a:br>
              <a:rPr lang="en-IN" sz="3600" dirty="0">
                <a:latin typeface="+mn-lt"/>
              </a:rPr>
            </a:br>
            <a:r>
              <a:rPr lang="en-IN" sz="3600" b="1" dirty="0">
                <a:latin typeface="+mn-lt"/>
              </a:rPr>
              <a:t>Day 1 : </a:t>
            </a:r>
            <a:r>
              <a:rPr lang="en-IN" sz="3600" dirty="0">
                <a:latin typeface="+mn-lt"/>
              </a:rPr>
              <a:t>                              </a:t>
            </a:r>
            <a:r>
              <a:rPr lang="en-IN" sz="3600" b="1" dirty="0">
                <a:latin typeface="+mn-lt"/>
              </a:rPr>
              <a:t>Day 2 : </a:t>
            </a:r>
            <a:br>
              <a:rPr lang="en-IN" sz="3600" b="1" dirty="0">
                <a:latin typeface="+mn-lt"/>
              </a:rPr>
            </a:br>
            <a:endParaRPr lang="en-US" sz="3600" b="1" i="1" u="sng" dirty="0">
              <a:solidFill>
                <a:srgbClr val="7030A0"/>
              </a:solidFill>
              <a:latin typeface="+mn-lt"/>
            </a:endParaRPr>
          </a:p>
        </p:txBody>
      </p:sp>
      <p:pic>
        <p:nvPicPr>
          <p:cNvPr id="4" name="Picture 4">
            <a:extLst>
              <a:ext uri="{FF2B5EF4-FFF2-40B4-BE49-F238E27FC236}">
                <a16:creationId xmlns:a16="http://schemas.microsoft.com/office/drawing/2014/main" id="{896C1E0E-3313-4BA0-2093-F8C0A628C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943" y="1575072"/>
            <a:ext cx="2573868" cy="5055809"/>
          </a:xfrm>
          <a:prstGeom prst="rect">
            <a:avLst/>
          </a:prstGeom>
        </p:spPr>
      </p:pic>
      <p:pic>
        <p:nvPicPr>
          <p:cNvPr id="5" name="Picture 5">
            <a:extLst>
              <a:ext uri="{FF2B5EF4-FFF2-40B4-BE49-F238E27FC236}">
                <a16:creationId xmlns:a16="http://schemas.microsoft.com/office/drawing/2014/main" id="{633BE546-D511-C0C6-D88E-55FFBA569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894" y="1575072"/>
            <a:ext cx="2573868" cy="5055809"/>
          </a:xfrm>
          <a:prstGeom prst="rect">
            <a:avLst/>
          </a:prstGeom>
        </p:spPr>
      </p:pic>
    </p:spTree>
    <p:extLst>
      <p:ext uri="{BB962C8B-B14F-4D97-AF65-F5344CB8AC3E}">
        <p14:creationId xmlns:p14="http://schemas.microsoft.com/office/powerpoint/2010/main" val="335549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A8BF8BD8-98C3-52E2-9D8D-778EBCCB464F}"/>
              </a:ext>
            </a:extLst>
          </p:cNvPr>
          <p:cNvSpPr/>
          <p:nvPr/>
        </p:nvSpPr>
        <p:spPr>
          <a:xfrm>
            <a:off x="0" y="0"/>
            <a:ext cx="12192000" cy="6858000"/>
          </a:xfrm>
          <a:prstGeom prst="round2DiagRect">
            <a:avLst>
              <a:gd name="adj1" fmla="val 50000"/>
              <a:gd name="adj2"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F4734B-2A50-349F-9060-1A0D6710F089}"/>
              </a:ext>
            </a:extLst>
          </p:cNvPr>
          <p:cNvSpPr>
            <a:spLocks noGrp="1"/>
          </p:cNvSpPr>
          <p:nvPr>
            <p:ph type="title"/>
          </p:nvPr>
        </p:nvSpPr>
        <p:spPr>
          <a:xfrm>
            <a:off x="887061" y="1163275"/>
            <a:ext cx="9857621" cy="5200952"/>
          </a:xfrm>
        </p:spPr>
        <p:txBody>
          <a:bodyPr anchor="t">
            <a:normAutofit/>
          </a:bodyPr>
          <a:lstStyle/>
          <a:p>
            <a:r>
              <a:rPr lang="en-IN" sz="2400" dirty="0">
                <a:latin typeface="Amasis MT Pro Black" panose="02040504050005020304" pitchFamily="18" charset="0"/>
                <a:ea typeface="ADLaM Display" panose="02010000000000000000" pitchFamily="2" charset="0"/>
                <a:cs typeface="ADLaM Display" panose="02010000000000000000" pitchFamily="2" charset="0"/>
              </a:rPr>
              <a:t>                                            </a:t>
            </a:r>
            <a:r>
              <a:rPr lang="en-IN" sz="2400" b="1" i="1" u="sng" dirty="0">
                <a:solidFill>
                  <a:srgbClr val="C00000"/>
                </a:solidFill>
                <a:latin typeface="Amasis MT Pro Black" panose="02040504050005020304" pitchFamily="18" charset="0"/>
                <a:ea typeface="ADLaM Display" panose="02010000000000000000" pitchFamily="2" charset="0"/>
                <a:cs typeface="ADLaM Display" panose="02010000000000000000" pitchFamily="2" charset="0"/>
              </a:rPr>
              <a:t>Group leader </a:t>
            </a:r>
            <a:br>
              <a:rPr lang="en-IN" sz="2400" b="1" i="1" u="sng" dirty="0">
                <a:solidFill>
                  <a:srgbClr val="00B050"/>
                </a:solidFill>
                <a:latin typeface="Amasis MT Pro Black" panose="02040504050005020304" pitchFamily="18" charset="0"/>
                <a:ea typeface="ADLaM Display" panose="02010000000000000000" pitchFamily="2" charset="0"/>
                <a:cs typeface="ADLaM Display" panose="02010000000000000000" pitchFamily="2" charset="0"/>
              </a:rPr>
            </a:br>
            <a:r>
              <a:rPr lang="en-IN" sz="2400" b="1" i="1" u="sng" dirty="0">
                <a:solidFill>
                  <a:srgbClr val="00B050"/>
                </a:solidFill>
                <a:latin typeface="Amasis MT Pro Black" panose="02040504050005020304" pitchFamily="18" charset="0"/>
                <a:ea typeface="ADLaM Display" panose="02010000000000000000" pitchFamily="2" charset="0"/>
                <a:cs typeface="ADLaM Display" panose="02010000000000000000" pitchFamily="2" charset="0"/>
              </a:rPr>
              <a:t> </a:t>
            </a:r>
            <a:r>
              <a:rPr lang="en-IN" sz="2400" i="1" dirty="0">
                <a:solidFill>
                  <a:srgbClr val="00B050"/>
                </a:solidFill>
                <a:latin typeface="Amasis MT Pro Black" panose="02040504050005020304" pitchFamily="18" charset="0"/>
                <a:ea typeface="ADLaM Display" panose="02010000000000000000" pitchFamily="2" charset="0"/>
                <a:cs typeface="ADLaM Display" panose="02010000000000000000" pitchFamily="2" charset="0"/>
              </a:rPr>
              <a:t>                             </a:t>
            </a:r>
            <a:r>
              <a:rPr lang="en-IN" sz="3200" i="1" dirty="0">
                <a:latin typeface="Amasis MT Pro Black" panose="02040504050005020304" pitchFamily="18" charset="0"/>
                <a:ea typeface="ADLaM Display" panose="02010000000000000000" pitchFamily="2" charset="0"/>
                <a:cs typeface="ADLaM Display" panose="02010000000000000000" pitchFamily="2" charset="0"/>
              </a:rPr>
              <a:t>GOOTY MOULA HUSSAIN</a:t>
            </a:r>
            <a:r>
              <a:rPr lang="en-IN" sz="3200" dirty="0">
                <a:latin typeface="Amasis MT Pro Black" panose="02040504050005020304" pitchFamily="18" charset="0"/>
                <a:ea typeface="ADLaM Display" panose="02010000000000000000" pitchFamily="2" charset="0"/>
                <a:cs typeface="ADLaM Display" panose="02010000000000000000" pitchFamily="2" charset="0"/>
              </a:rPr>
              <a:t> </a:t>
            </a:r>
            <a:br>
              <a:rPr lang="en-IN" sz="3200" dirty="0">
                <a:latin typeface="Amasis MT Pro Black" panose="02040504050005020304" pitchFamily="18" charset="0"/>
                <a:ea typeface="ADLaM Display" panose="02010000000000000000" pitchFamily="2" charset="0"/>
                <a:cs typeface="ADLaM Display" panose="02010000000000000000" pitchFamily="2" charset="0"/>
              </a:rPr>
            </a:br>
            <a:br>
              <a:rPr lang="en-IN" sz="3200" dirty="0">
                <a:latin typeface="Amasis MT Pro Black" panose="02040504050005020304" pitchFamily="18" charset="0"/>
                <a:ea typeface="ADLaM Display" panose="02010000000000000000" pitchFamily="2" charset="0"/>
                <a:cs typeface="ADLaM Display" panose="02010000000000000000" pitchFamily="2" charset="0"/>
              </a:rPr>
            </a:br>
            <a:r>
              <a:rPr lang="en-IN" sz="3200" b="1" i="1" u="sng" dirty="0">
                <a:solidFill>
                  <a:srgbClr val="0070C0"/>
                </a:solidFill>
                <a:latin typeface="Abadi" panose="020B0604020104020204" pitchFamily="34" charset="0"/>
                <a:ea typeface="ADLaM Display" panose="02010000000000000000" pitchFamily="2" charset="0"/>
                <a:cs typeface="ADLaM Display" panose="02010000000000000000" pitchFamily="2" charset="0"/>
              </a:rPr>
              <a:t>My contribution to the project :</a:t>
            </a:r>
            <a:br>
              <a:rPr lang="en-IN" sz="3200" b="1" i="1" u="sng" dirty="0">
                <a:solidFill>
                  <a:srgbClr val="0070C0"/>
                </a:solidFill>
                <a:latin typeface="Abadi" panose="020B0604020104020204" pitchFamily="34" charset="0"/>
                <a:ea typeface="ADLaM Display" panose="02010000000000000000" pitchFamily="2" charset="0"/>
                <a:cs typeface="ADLaM Display" panose="02010000000000000000" pitchFamily="2" charset="0"/>
              </a:rPr>
            </a:br>
            <a:r>
              <a:rPr lang="en-IN" sz="3200" dirty="0">
                <a:solidFill>
                  <a:srgbClr val="0070C0"/>
                </a:solidFill>
                <a:latin typeface="Abadi" panose="020B0604020104020204" pitchFamily="34" charset="0"/>
                <a:ea typeface="ADLaM Display" panose="02010000000000000000" pitchFamily="2" charset="0"/>
                <a:cs typeface="ADLaM Display" panose="02010000000000000000" pitchFamily="2" charset="0"/>
              </a:rPr>
              <a:t>   </a:t>
            </a:r>
            <a:r>
              <a:rPr lang="en-IN" sz="2400" i="1" dirty="0">
                <a:latin typeface="Abadi" panose="020B0604020104020204" pitchFamily="34" charset="0"/>
                <a:ea typeface="ADLaM Display" panose="02010000000000000000" pitchFamily="2" charset="0"/>
                <a:cs typeface="ADLaM Display" panose="02010000000000000000" pitchFamily="2" charset="0"/>
              </a:rPr>
              <a:t>As </a:t>
            </a:r>
            <a:r>
              <a:rPr lang="en-IN" sz="2400" b="1" i="1" dirty="0">
                <a:latin typeface="Abadi" panose="020B0604020104020204" pitchFamily="34" charset="0"/>
                <a:ea typeface="ADLaM Display" panose="02010000000000000000" pitchFamily="2" charset="0"/>
                <a:cs typeface="ADLaM Display" panose="02010000000000000000" pitchFamily="2" charset="0"/>
              </a:rPr>
              <a:t>a team leader I</a:t>
            </a:r>
            <a:r>
              <a:rPr lang="en-IN" sz="2400" i="1" dirty="0">
                <a:latin typeface="Abadi" panose="020B0604020104020204" pitchFamily="34" charset="0"/>
                <a:ea typeface="ADLaM Display" panose="02010000000000000000" pitchFamily="2" charset="0"/>
                <a:cs typeface="ADLaM Display" panose="02010000000000000000" pitchFamily="2" charset="0"/>
              </a:rPr>
              <a:t> planed the process of project and l assigned topics to my team members and </a:t>
            </a:r>
            <a:r>
              <a:rPr lang="en-IN" sz="2400" i="1" dirty="0" err="1">
                <a:latin typeface="Abadi" panose="020B0604020104020204" pitchFamily="34" charset="0"/>
                <a:ea typeface="ADLaM Display" panose="02010000000000000000" pitchFamily="2" charset="0"/>
                <a:cs typeface="ADLaM Display" panose="02010000000000000000" pitchFamily="2" charset="0"/>
              </a:rPr>
              <a:t>guid</a:t>
            </a:r>
            <a:r>
              <a:rPr lang="en-IN" sz="2400" i="1" dirty="0">
                <a:latin typeface="Abadi" panose="020B0604020104020204" pitchFamily="34" charset="0"/>
                <a:ea typeface="ADLaM Display" panose="02010000000000000000" pitchFamily="2" charset="0"/>
                <a:cs typeface="ADLaM Display" panose="02010000000000000000" pitchFamily="2" charset="0"/>
              </a:rPr>
              <a:t> them .</a:t>
            </a:r>
            <a:br>
              <a:rPr lang="en-IN" sz="2400" i="1" dirty="0">
                <a:latin typeface="Abadi" panose="020B0604020104020204" pitchFamily="34" charset="0"/>
                <a:ea typeface="ADLaM Display" panose="02010000000000000000" pitchFamily="2" charset="0"/>
                <a:cs typeface="ADLaM Display" panose="02010000000000000000" pitchFamily="2" charset="0"/>
              </a:rPr>
            </a:br>
            <a:r>
              <a:rPr lang="en-IN" sz="2400" i="1" dirty="0">
                <a:latin typeface="Abadi" panose="020B0604020104020204" pitchFamily="34" charset="0"/>
                <a:ea typeface="ADLaM Display" panose="02010000000000000000" pitchFamily="2" charset="0"/>
                <a:cs typeface="ADLaM Display" panose="02010000000000000000" pitchFamily="2" charset="0"/>
              </a:rPr>
              <a:t>I worked to collect the </a:t>
            </a:r>
            <a:r>
              <a:rPr lang="en-IN" sz="2400" b="1" i="1" dirty="0">
                <a:latin typeface="Abadi" panose="020B0604020104020204" pitchFamily="34" charset="0"/>
                <a:ea typeface="ADLaM Display" panose="02010000000000000000" pitchFamily="2" charset="0"/>
                <a:cs typeface="ADLaM Display" panose="02010000000000000000" pitchFamily="2" charset="0"/>
              </a:rPr>
              <a:t>Brand study ,buyers audience persona and competitor Analysis</a:t>
            </a:r>
            <a:r>
              <a:rPr lang="en-IN" sz="2400" i="1" dirty="0">
                <a:latin typeface="Abadi" panose="020B0604020104020204" pitchFamily="34" charset="0"/>
                <a:ea typeface="ADLaM Display" panose="02010000000000000000" pitchFamily="2" charset="0"/>
                <a:cs typeface="ADLaM Display" panose="02010000000000000000" pitchFamily="2" charset="0"/>
              </a:rPr>
              <a:t> and gathered the data to my project .In the process of working on my project I learned so many new things that I never knew before it will help me to explore more about the new topics and inspired me to work more .</a:t>
            </a:r>
            <a:endParaRPr lang="en-US" sz="2400" b="1" i="1" u="sng" dirty="0">
              <a:solidFill>
                <a:srgbClr val="0070C0"/>
              </a:solidFill>
              <a:latin typeface="Abadi" panose="020B0604020104020204" pitchFamily="34"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538352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95F58509-4C5C-0CF3-62C3-D7A881DB900B}"/>
              </a:ext>
            </a:extLst>
          </p:cNvPr>
          <p:cNvSpPr/>
          <p:nvPr/>
        </p:nvSpPr>
        <p:spPr>
          <a:xfrm>
            <a:off x="0" y="0"/>
            <a:ext cx="12192000" cy="6857999"/>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endParaRPr lang="en-US" dirty="0"/>
          </a:p>
        </p:txBody>
      </p:sp>
      <p:sp>
        <p:nvSpPr>
          <p:cNvPr id="2" name="Title 1">
            <a:extLst>
              <a:ext uri="{FF2B5EF4-FFF2-40B4-BE49-F238E27FC236}">
                <a16:creationId xmlns:a16="http://schemas.microsoft.com/office/drawing/2014/main" id="{275E4720-6691-D83F-1D36-59E21CAAB974}"/>
              </a:ext>
            </a:extLst>
          </p:cNvPr>
          <p:cNvSpPr>
            <a:spLocks noGrp="1"/>
          </p:cNvSpPr>
          <p:nvPr>
            <p:ph type="title"/>
          </p:nvPr>
        </p:nvSpPr>
        <p:spPr>
          <a:xfrm>
            <a:off x="1116390" y="641047"/>
            <a:ext cx="10515600" cy="5200952"/>
          </a:xfrm>
        </p:spPr>
        <p:txBody>
          <a:bodyPr anchor="t">
            <a:normAutofit/>
          </a:bodyPr>
          <a:lstStyle/>
          <a:p>
            <a:r>
              <a:rPr lang="en-IN" sz="2400" dirty="0">
                <a:solidFill>
                  <a:srgbClr val="C00000"/>
                </a:solidFill>
                <a:latin typeface="Amasis MT Pro Black" panose="02040504050005020304" pitchFamily="18" charset="0"/>
              </a:rPr>
              <a:t>                                            </a:t>
            </a:r>
            <a:r>
              <a:rPr lang="en-IN" sz="2400" b="1" i="1" u="sng" dirty="0">
                <a:solidFill>
                  <a:srgbClr val="C00000"/>
                </a:solidFill>
                <a:latin typeface="Amasis MT Pro Black" panose="02040504050005020304" pitchFamily="18" charset="0"/>
              </a:rPr>
              <a:t>Team members-1</a:t>
            </a:r>
            <a:br>
              <a:rPr lang="en-IN" sz="2400" b="1" i="1" u="sng" dirty="0">
                <a:solidFill>
                  <a:srgbClr val="C00000"/>
                </a:solidFill>
                <a:latin typeface="Amasis MT Pro Black" panose="02040504050005020304" pitchFamily="18" charset="0"/>
              </a:rPr>
            </a:br>
            <a:r>
              <a:rPr lang="en-IN" sz="2400" dirty="0">
                <a:solidFill>
                  <a:srgbClr val="C00000"/>
                </a:solidFill>
                <a:latin typeface="Amasis MT Pro Black" panose="02040504050005020304" pitchFamily="18" charset="0"/>
              </a:rPr>
              <a:t>                         </a:t>
            </a:r>
            <a:r>
              <a:rPr lang="en-IN" sz="3200" b="1" i="1" dirty="0">
                <a:latin typeface="Amasis MT Pro Black" panose="02040504050005020304" pitchFamily="18" charset="0"/>
              </a:rPr>
              <a:t>ORUGUTOLU MAHESWARI </a:t>
            </a:r>
            <a:br>
              <a:rPr lang="en-IN" sz="3200" b="1" i="1" dirty="0">
                <a:latin typeface="Amasis MT Pro Black" panose="02040504050005020304" pitchFamily="18" charset="0"/>
              </a:rPr>
            </a:br>
            <a:br>
              <a:rPr lang="en-IN" sz="3200" b="1" i="1" dirty="0">
                <a:latin typeface="Amasis MT Pro Black" panose="02040504050005020304" pitchFamily="18" charset="0"/>
              </a:rPr>
            </a:br>
            <a:r>
              <a:rPr lang="en-IN" sz="3200" b="1" i="1" u="sng" dirty="0">
                <a:solidFill>
                  <a:schemeClr val="accent1"/>
                </a:solidFill>
                <a:latin typeface="Abadi" panose="020B0604020104020204" pitchFamily="34" charset="0"/>
              </a:rPr>
              <a:t>My contribution in this project :</a:t>
            </a:r>
            <a:br>
              <a:rPr lang="en-IN" sz="2800" b="1" i="1" u="sng" dirty="0">
                <a:solidFill>
                  <a:schemeClr val="accent5"/>
                </a:solidFill>
                <a:latin typeface="Abadi" panose="020B0604020104020204" pitchFamily="34" charset="0"/>
              </a:rPr>
            </a:br>
            <a:r>
              <a:rPr lang="en-IN" sz="2800" dirty="0">
                <a:solidFill>
                  <a:schemeClr val="accent5"/>
                </a:solidFill>
                <a:latin typeface="Abadi" panose="020B0604020104020204" pitchFamily="34" charset="0"/>
              </a:rPr>
              <a:t>        </a:t>
            </a:r>
            <a:r>
              <a:rPr lang="en-IN" sz="2800" dirty="0">
                <a:solidFill>
                  <a:schemeClr val="accent5"/>
                </a:solidFill>
                <a:latin typeface="+mn-lt"/>
              </a:rPr>
              <a:t> </a:t>
            </a:r>
            <a:r>
              <a:rPr lang="en-IN" sz="2800" i="1" dirty="0">
                <a:latin typeface="+mn-lt"/>
              </a:rPr>
              <a:t>I am one of the member of this project . I was assigned to Research </a:t>
            </a:r>
            <a:r>
              <a:rPr lang="en-IN" sz="2800" b="1" i="1" dirty="0">
                <a:latin typeface="+mn-lt"/>
              </a:rPr>
              <a:t>SEO Audit , Keyword Research and to prepare the PPT presentation</a:t>
            </a:r>
            <a:r>
              <a:rPr lang="en-IN" sz="2800" i="1" dirty="0">
                <a:latin typeface="+mn-lt"/>
              </a:rPr>
              <a:t> . In this process I </a:t>
            </a:r>
            <a:r>
              <a:rPr lang="en-IN" sz="2800" i="1" dirty="0" err="1">
                <a:latin typeface="+mn-lt"/>
              </a:rPr>
              <a:t>learnd</a:t>
            </a:r>
            <a:r>
              <a:rPr lang="en-IN" sz="2800" i="1" dirty="0">
                <a:latin typeface="+mn-lt"/>
              </a:rPr>
              <a:t> new things through the Research and want to explore more about the different platforms on Digital Marketing to build my skills .Through this project I learned so much practical experience to get </a:t>
            </a:r>
            <a:r>
              <a:rPr lang="en-IN" sz="2800" i="1" dirty="0" err="1">
                <a:latin typeface="+mn-lt"/>
              </a:rPr>
              <a:t>selfknowledge</a:t>
            </a:r>
            <a:r>
              <a:rPr lang="en-IN" sz="2800" i="1" dirty="0">
                <a:latin typeface="+mn-lt"/>
              </a:rPr>
              <a:t> in different paths and it’s show me what I am and increase my self confidence to achieve anything what I want .</a:t>
            </a:r>
            <a:endParaRPr lang="en-US" sz="2800" i="1" u="sng" dirty="0">
              <a:solidFill>
                <a:schemeClr val="accent5"/>
              </a:solidFill>
              <a:latin typeface="+mn-lt"/>
            </a:endParaRPr>
          </a:p>
        </p:txBody>
      </p:sp>
    </p:spTree>
    <p:extLst>
      <p:ext uri="{BB962C8B-B14F-4D97-AF65-F5344CB8AC3E}">
        <p14:creationId xmlns:p14="http://schemas.microsoft.com/office/powerpoint/2010/main" val="120186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95F58509-4C5C-0CF3-62C3-D7A881DB900B}"/>
              </a:ext>
            </a:extLst>
          </p:cNvPr>
          <p:cNvSpPr/>
          <p:nvPr/>
        </p:nvSpPr>
        <p:spPr>
          <a:xfrm>
            <a:off x="0" y="0"/>
            <a:ext cx="12192000" cy="6857999"/>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endParaRPr lang="en-US" dirty="0"/>
          </a:p>
        </p:txBody>
      </p:sp>
      <p:sp>
        <p:nvSpPr>
          <p:cNvPr id="2" name="Title 1">
            <a:extLst>
              <a:ext uri="{FF2B5EF4-FFF2-40B4-BE49-F238E27FC236}">
                <a16:creationId xmlns:a16="http://schemas.microsoft.com/office/drawing/2014/main" id="{275E4720-6691-D83F-1D36-59E21CAAB974}"/>
              </a:ext>
            </a:extLst>
          </p:cNvPr>
          <p:cNvSpPr>
            <a:spLocks noGrp="1"/>
          </p:cNvSpPr>
          <p:nvPr>
            <p:ph type="title"/>
          </p:nvPr>
        </p:nvSpPr>
        <p:spPr>
          <a:xfrm>
            <a:off x="838200" y="919238"/>
            <a:ext cx="10515600" cy="5200952"/>
          </a:xfrm>
        </p:spPr>
        <p:txBody>
          <a:bodyPr anchor="t">
            <a:normAutofit/>
          </a:bodyPr>
          <a:lstStyle/>
          <a:p>
            <a:r>
              <a:rPr lang="en-IN" sz="2400" dirty="0"/>
              <a:t>                                                           </a:t>
            </a:r>
            <a:r>
              <a:rPr lang="en-IN" sz="2400" b="1" i="1" u="sng" dirty="0">
                <a:solidFill>
                  <a:srgbClr val="C00000"/>
                </a:solidFill>
              </a:rPr>
              <a:t>Team member-2</a:t>
            </a:r>
            <a:br>
              <a:rPr lang="en-IN" sz="2400" b="1" i="1" u="sng" dirty="0">
                <a:solidFill>
                  <a:srgbClr val="C00000"/>
                </a:solidFill>
              </a:rPr>
            </a:br>
            <a:r>
              <a:rPr lang="en-IN" sz="2400" dirty="0">
                <a:solidFill>
                  <a:srgbClr val="C00000"/>
                </a:solidFill>
              </a:rPr>
              <a:t>                                                   </a:t>
            </a:r>
            <a:r>
              <a:rPr lang="en-IN" sz="3200" b="1" i="1" dirty="0">
                <a:latin typeface="Amasis MT Pro Black" panose="02040504050005020304" pitchFamily="18" charset="0"/>
              </a:rPr>
              <a:t>JANGAM SHIVA</a:t>
            </a:r>
            <a:br>
              <a:rPr lang="en-IN" sz="3200" b="1" i="1" dirty="0">
                <a:latin typeface="Amasis MT Pro Black" panose="02040504050005020304" pitchFamily="18" charset="0"/>
              </a:rPr>
            </a:br>
            <a:br>
              <a:rPr lang="en-IN" sz="3200" b="1" i="1" dirty="0">
                <a:latin typeface="Amasis MT Pro Black" panose="02040504050005020304" pitchFamily="18" charset="0"/>
              </a:rPr>
            </a:br>
            <a:r>
              <a:rPr lang="en-IN" sz="2800" b="1" i="1"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My contribution in this project :</a:t>
            </a:r>
            <a:br>
              <a:rPr lang="en-IN" sz="2800" b="1" i="1"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br>
            <a:r>
              <a:rPr lang="en-IN" sz="28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    </a:t>
            </a:r>
            <a:r>
              <a:rPr lang="en-IN" sz="2800" i="1" dirty="0">
                <a:latin typeface="Abadi" panose="020B0604020104020204" pitchFamily="34" charset="0"/>
                <a:ea typeface="ADLaM Display" panose="02010000000000000000" pitchFamily="2" charset="0"/>
                <a:cs typeface="ADLaM Display" panose="02010000000000000000" pitchFamily="2" charset="0"/>
              </a:rPr>
              <a:t>In this project I worked to make </a:t>
            </a:r>
            <a:r>
              <a:rPr lang="en-IN" sz="2800" b="1" i="1" dirty="0" err="1">
                <a:latin typeface="Abadi" panose="020B0604020104020204" pitchFamily="34" charset="0"/>
                <a:ea typeface="ADLaM Display" panose="02010000000000000000" pitchFamily="2" charset="0"/>
                <a:cs typeface="ADLaM Display" panose="02010000000000000000" pitchFamily="2" charset="0"/>
              </a:rPr>
              <a:t>instagram</a:t>
            </a:r>
            <a:r>
              <a:rPr lang="en-IN" sz="2800" b="1" i="1" dirty="0">
                <a:latin typeface="Abadi" panose="020B0604020104020204" pitchFamily="34" charset="0"/>
                <a:ea typeface="ADLaM Display" panose="02010000000000000000" pitchFamily="2" charset="0"/>
                <a:cs typeface="ADLaM Display" panose="02010000000000000000" pitchFamily="2" charset="0"/>
              </a:rPr>
              <a:t> reels  , video editing </a:t>
            </a:r>
            <a:r>
              <a:rPr lang="en-IN" sz="2800" i="1" dirty="0">
                <a:latin typeface="Abadi" panose="020B0604020104020204" pitchFamily="34" charset="0"/>
                <a:ea typeface="ADLaM Display" panose="02010000000000000000" pitchFamily="2" charset="0"/>
                <a:cs typeface="ADLaM Display" panose="02010000000000000000" pitchFamily="2" charset="0"/>
              </a:rPr>
              <a:t>to show my editing </a:t>
            </a:r>
            <a:r>
              <a:rPr lang="en-IN" sz="2800" i="1" dirty="0" err="1">
                <a:latin typeface="Abadi" panose="020B0604020104020204" pitchFamily="34" charset="0"/>
                <a:ea typeface="ADLaM Display" panose="02010000000000000000" pitchFamily="2" charset="0"/>
                <a:cs typeface="ADLaM Display" panose="02010000000000000000" pitchFamily="2" charset="0"/>
              </a:rPr>
              <a:t>skils</a:t>
            </a:r>
            <a:r>
              <a:rPr lang="en-IN" sz="2800" i="1" dirty="0">
                <a:latin typeface="Abadi" panose="020B0604020104020204" pitchFamily="34" charset="0"/>
                <a:ea typeface="ADLaM Display" panose="02010000000000000000" pitchFamily="2" charset="0"/>
                <a:cs typeface="ADLaM Display" panose="02010000000000000000" pitchFamily="2" charset="0"/>
              </a:rPr>
              <a:t> on this project through this project I know about different platforms on social media marketing and how to campaign different content to attract the customer . </a:t>
            </a:r>
            <a:endParaRPr lang="en-US" sz="2800" b="1" i="1" u="sng" dirty="0">
              <a:latin typeface="Abadi" panose="020B0604020104020204" pitchFamily="34"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091412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95F58509-4C5C-0CF3-62C3-D7A881DB900B}"/>
              </a:ext>
            </a:extLst>
          </p:cNvPr>
          <p:cNvSpPr/>
          <p:nvPr/>
        </p:nvSpPr>
        <p:spPr>
          <a:xfrm>
            <a:off x="0" y="0"/>
            <a:ext cx="12192000" cy="6857999"/>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endParaRPr lang="en-US" dirty="0"/>
          </a:p>
        </p:txBody>
      </p:sp>
      <p:sp>
        <p:nvSpPr>
          <p:cNvPr id="2" name="Title 1">
            <a:extLst>
              <a:ext uri="{FF2B5EF4-FFF2-40B4-BE49-F238E27FC236}">
                <a16:creationId xmlns:a16="http://schemas.microsoft.com/office/drawing/2014/main" id="{275E4720-6691-D83F-1D36-59E21CAAB974}"/>
              </a:ext>
            </a:extLst>
          </p:cNvPr>
          <p:cNvSpPr>
            <a:spLocks noGrp="1"/>
          </p:cNvSpPr>
          <p:nvPr>
            <p:ph type="title"/>
          </p:nvPr>
        </p:nvSpPr>
        <p:spPr>
          <a:xfrm>
            <a:off x="838200" y="919238"/>
            <a:ext cx="10515600" cy="5200952"/>
          </a:xfrm>
        </p:spPr>
        <p:txBody>
          <a:bodyPr anchor="t">
            <a:normAutofit fontScale="90000"/>
          </a:bodyPr>
          <a:lstStyle/>
          <a:p>
            <a:r>
              <a:rPr lang="en-IN" dirty="0"/>
              <a:t>                                </a:t>
            </a:r>
            <a:r>
              <a:rPr lang="en-IN" sz="2400" b="1" u="sng" dirty="0">
                <a:solidFill>
                  <a:srgbClr val="C00000"/>
                </a:solidFill>
              </a:rPr>
              <a:t>Team members-3</a:t>
            </a:r>
            <a:br>
              <a:rPr lang="en-IN" sz="2400" b="1" u="sng" dirty="0">
                <a:solidFill>
                  <a:srgbClr val="C00000"/>
                </a:solidFill>
              </a:rPr>
            </a:br>
            <a:r>
              <a:rPr lang="en-IN" sz="2400" dirty="0">
                <a:solidFill>
                  <a:srgbClr val="C00000"/>
                </a:solidFill>
              </a:rPr>
              <a:t>                                              </a:t>
            </a:r>
            <a:r>
              <a:rPr lang="en-IN" sz="3200" i="1" dirty="0">
                <a:latin typeface="Amasis MT Pro Black" panose="02040504050005020304" pitchFamily="18" charset="0"/>
              </a:rPr>
              <a:t>BR .VISHNU KANTH</a:t>
            </a:r>
            <a:br>
              <a:rPr lang="en-IN" sz="3200" i="1" dirty="0">
                <a:latin typeface="Amasis MT Pro Black" panose="02040504050005020304" pitchFamily="18" charset="0"/>
              </a:rPr>
            </a:br>
            <a:br>
              <a:rPr lang="en-IN" sz="3200" i="1" u="sng"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br>
            <a:r>
              <a:rPr lang="en-IN" sz="3200" i="1" u="sng"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My contribution in this project  :</a:t>
            </a:r>
            <a:br>
              <a:rPr lang="en-IN" sz="3200" i="1" u="sng"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br>
            <a:r>
              <a:rPr lang="en-IN" sz="32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     </a:t>
            </a:r>
            <a:r>
              <a:rPr lang="en-IN" sz="2800" i="1" dirty="0">
                <a:latin typeface="ADLaM Display" panose="02010000000000000000" pitchFamily="2" charset="0"/>
                <a:ea typeface="ADLaM Display" panose="02010000000000000000" pitchFamily="2" charset="0"/>
                <a:cs typeface="ADLaM Display" panose="02010000000000000000" pitchFamily="2" charset="0"/>
              </a:rPr>
              <a:t> In this project I worked to collect the content formats. In this process I am addicted to know and curious about latest news and to learn more about the different paths . </a:t>
            </a:r>
            <a:br>
              <a:rPr lang="en-IN" sz="2800" i="1" dirty="0">
                <a:latin typeface="ADLaM Display" panose="02010000000000000000" pitchFamily="2" charset="0"/>
                <a:ea typeface="ADLaM Display" panose="02010000000000000000" pitchFamily="2" charset="0"/>
                <a:cs typeface="ADLaM Display" panose="02010000000000000000" pitchFamily="2" charset="0"/>
              </a:rPr>
            </a:br>
            <a:r>
              <a:rPr lang="en-IN" sz="2800" i="1" dirty="0">
                <a:latin typeface="ADLaM Display" panose="02010000000000000000" pitchFamily="2" charset="0"/>
                <a:ea typeface="ADLaM Display" panose="02010000000000000000" pitchFamily="2" charset="0"/>
                <a:cs typeface="ADLaM Display" panose="02010000000000000000" pitchFamily="2" charset="0"/>
              </a:rPr>
              <a:t>       It will help to perform better in given project and give my 100 percent effort on them.</a:t>
            </a:r>
            <a:br>
              <a:rPr lang="en-IN" sz="2800" i="1" dirty="0">
                <a:latin typeface="ADLaM Display" panose="02010000000000000000" pitchFamily="2" charset="0"/>
                <a:ea typeface="ADLaM Display" panose="02010000000000000000" pitchFamily="2" charset="0"/>
                <a:cs typeface="ADLaM Display" panose="02010000000000000000" pitchFamily="2" charset="0"/>
              </a:rPr>
            </a:br>
            <a:r>
              <a:rPr lang="en-IN" sz="2800" i="1" dirty="0">
                <a:latin typeface="ADLaM Display" panose="02010000000000000000" pitchFamily="2" charset="0"/>
                <a:ea typeface="ADLaM Display" panose="02010000000000000000" pitchFamily="2" charset="0"/>
                <a:cs typeface="ADLaM Display" panose="02010000000000000000" pitchFamily="2" charset="0"/>
              </a:rPr>
              <a:t> </a:t>
            </a:r>
            <a:br>
              <a:rPr lang="en-IN" sz="3200" i="1" u="sng"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br>
            <a:r>
              <a:rPr lang="en-IN" sz="32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     </a:t>
            </a:r>
            <a:br>
              <a:rPr lang="en-IN" sz="3200" i="1" dirty="0">
                <a:latin typeface="Amasis MT Pro Black" panose="02040504050005020304" pitchFamily="18" charset="0"/>
              </a:rPr>
            </a:br>
            <a:br>
              <a:rPr lang="en-IN" sz="3200" i="1" dirty="0">
                <a:latin typeface="Amasis MT Pro Black" panose="02040504050005020304" pitchFamily="18" charset="0"/>
              </a:rPr>
            </a:br>
            <a:endParaRPr lang="en-US" sz="3200" b="1" i="1" u="sng" dirty="0">
              <a:latin typeface="Amasis MT Pro Black" panose="02040504050005020304" pitchFamily="18" charset="0"/>
            </a:endParaRPr>
          </a:p>
        </p:txBody>
      </p:sp>
    </p:spTree>
    <p:extLst>
      <p:ext uri="{BB962C8B-B14F-4D97-AF65-F5344CB8AC3E}">
        <p14:creationId xmlns:p14="http://schemas.microsoft.com/office/powerpoint/2010/main" val="1314894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95F58509-4C5C-0CF3-62C3-D7A881DB900B}"/>
              </a:ext>
            </a:extLst>
          </p:cNvPr>
          <p:cNvSpPr/>
          <p:nvPr/>
        </p:nvSpPr>
        <p:spPr>
          <a:xfrm>
            <a:off x="0" y="0"/>
            <a:ext cx="12192000" cy="6857999"/>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endParaRPr lang="en-US" dirty="0"/>
          </a:p>
        </p:txBody>
      </p:sp>
      <p:sp>
        <p:nvSpPr>
          <p:cNvPr id="2" name="Title 1">
            <a:extLst>
              <a:ext uri="{FF2B5EF4-FFF2-40B4-BE49-F238E27FC236}">
                <a16:creationId xmlns:a16="http://schemas.microsoft.com/office/drawing/2014/main" id="{275E4720-6691-D83F-1D36-59E21CAAB974}"/>
              </a:ext>
            </a:extLst>
          </p:cNvPr>
          <p:cNvSpPr>
            <a:spLocks noGrp="1"/>
          </p:cNvSpPr>
          <p:nvPr>
            <p:ph type="title"/>
          </p:nvPr>
        </p:nvSpPr>
        <p:spPr>
          <a:xfrm>
            <a:off x="838200" y="919238"/>
            <a:ext cx="10515600" cy="5200952"/>
          </a:xfrm>
        </p:spPr>
        <p:txBody>
          <a:bodyPr anchor="t">
            <a:normAutofit fontScale="90000"/>
          </a:bodyPr>
          <a:lstStyle/>
          <a:p>
            <a:r>
              <a:rPr lang="en-IN" dirty="0"/>
              <a:t>                                </a:t>
            </a:r>
            <a:r>
              <a:rPr lang="en-IN" sz="2400" b="1" i="1" u="sng" dirty="0">
                <a:solidFill>
                  <a:srgbClr val="C00000"/>
                </a:solidFill>
              </a:rPr>
              <a:t>Team members-4</a:t>
            </a:r>
            <a:br>
              <a:rPr lang="en-IN" sz="2400" b="1" i="1" u="sng" dirty="0">
                <a:solidFill>
                  <a:srgbClr val="C00000"/>
                </a:solidFill>
              </a:rPr>
            </a:br>
            <a:r>
              <a:rPr lang="en-IN" sz="2400" dirty="0">
                <a:solidFill>
                  <a:srgbClr val="C00000"/>
                </a:solidFill>
              </a:rPr>
              <a:t>                                   </a:t>
            </a:r>
            <a:r>
              <a:rPr lang="en-IN" sz="3200" b="1" i="1" dirty="0">
                <a:latin typeface="Amasis MT Pro Black" panose="02040504050005020304" pitchFamily="18" charset="0"/>
              </a:rPr>
              <a:t>DHASARI BHARATH KUMAR</a:t>
            </a:r>
            <a:br>
              <a:rPr lang="en-IN" sz="3200" b="1" i="1" dirty="0">
                <a:latin typeface="Amasis MT Pro Black" panose="02040504050005020304" pitchFamily="18" charset="0"/>
              </a:rPr>
            </a:br>
            <a:br>
              <a:rPr lang="en-IN" sz="3200" b="1" i="1" dirty="0">
                <a:latin typeface="Amasis MT Pro Black" panose="02040504050005020304" pitchFamily="18" charset="0"/>
              </a:rPr>
            </a:br>
            <a:r>
              <a:rPr lang="en-IN" sz="3100" b="1" i="1" u="sng" dirty="0">
                <a:solidFill>
                  <a:schemeClr val="accent5">
                    <a:lumMod val="50000"/>
                  </a:schemeClr>
                </a:solidFill>
                <a:latin typeface="Abadi" panose="020B0604020104020204" pitchFamily="34" charset="0"/>
                <a:ea typeface="ADLaM Display" panose="02010000000000000000" pitchFamily="2" charset="0"/>
                <a:cs typeface="ADLaM Display" panose="02010000000000000000" pitchFamily="2" charset="0"/>
              </a:rPr>
              <a:t>My contribution in this project  :</a:t>
            </a:r>
            <a:br>
              <a:rPr lang="en-IN" sz="3200" dirty="0">
                <a:latin typeface="Abadi" panose="020B0604020104020204" pitchFamily="34" charset="0"/>
                <a:ea typeface="ADLaM Display" panose="02010000000000000000" pitchFamily="2" charset="0"/>
                <a:cs typeface="ADLaM Display" panose="02010000000000000000" pitchFamily="2" charset="0"/>
              </a:rPr>
            </a:br>
            <a:r>
              <a:rPr lang="en-IN" sz="3200" dirty="0">
                <a:latin typeface="Abadi" panose="020B0604020104020204" pitchFamily="34" charset="0"/>
                <a:ea typeface="ADLaM Display" panose="02010000000000000000" pitchFamily="2" charset="0"/>
                <a:cs typeface="ADLaM Display" panose="02010000000000000000" pitchFamily="2" charset="0"/>
              </a:rPr>
              <a:t>       </a:t>
            </a:r>
            <a:r>
              <a:rPr lang="en-IN" sz="3200" i="1" dirty="0">
                <a:latin typeface="Abadi" panose="020B0604020104020204" pitchFamily="34" charset="0"/>
                <a:ea typeface="ADLaM Display" panose="02010000000000000000" pitchFamily="2" charset="0"/>
                <a:cs typeface="ADLaM Display" panose="02010000000000000000" pitchFamily="2" charset="0"/>
              </a:rPr>
              <a:t>   In this assigned project I worked to gathered data about </a:t>
            </a:r>
            <a:r>
              <a:rPr lang="en-IN" sz="3200" b="1" i="1" dirty="0">
                <a:latin typeface="Abadi" panose="020B0604020104020204" pitchFamily="34" charset="0"/>
                <a:ea typeface="ADLaM Display" panose="02010000000000000000" pitchFamily="2" charset="0"/>
                <a:cs typeface="ADLaM Display" panose="02010000000000000000" pitchFamily="2" charset="0"/>
              </a:rPr>
              <a:t>marketing strategies</a:t>
            </a:r>
            <a:r>
              <a:rPr lang="en-IN" sz="3200" i="1" dirty="0">
                <a:latin typeface="Abadi" panose="020B0604020104020204" pitchFamily="34" charset="0"/>
                <a:ea typeface="ADLaM Display" panose="02010000000000000000" pitchFamily="2" charset="0"/>
                <a:cs typeface="ADLaM Display" panose="02010000000000000000" pitchFamily="2" charset="0"/>
              </a:rPr>
              <a:t> about </a:t>
            </a:r>
            <a:r>
              <a:rPr lang="en-IN" sz="3200" b="1" i="1" dirty="0" err="1">
                <a:latin typeface="Abadi" panose="020B0604020104020204" pitchFamily="34" charset="0"/>
                <a:ea typeface="ADLaM Display" panose="02010000000000000000" pitchFamily="2" charset="0"/>
                <a:cs typeface="ADLaM Display" panose="02010000000000000000" pitchFamily="2" charset="0"/>
              </a:rPr>
              <a:t>Amul</a:t>
            </a:r>
            <a:r>
              <a:rPr lang="en-IN" sz="3200" i="1" dirty="0">
                <a:latin typeface="Abadi" panose="020B0604020104020204" pitchFamily="34" charset="0"/>
                <a:ea typeface="ADLaM Display" panose="02010000000000000000" pitchFamily="2" charset="0"/>
                <a:cs typeface="ADLaM Display" panose="02010000000000000000" pitchFamily="2" charset="0"/>
              </a:rPr>
              <a:t> and challenges facing the brand this helps me to learned about the top brands strategies and the digital marketing campaign on social media and strategies that are using increase marketing sales it will help me to increase my skills in this platform.</a:t>
            </a:r>
            <a:br>
              <a:rPr lang="en-IN" sz="3200" b="1" i="1" u="sng" dirty="0">
                <a:latin typeface="Abadi" panose="020B0604020104020204" pitchFamily="34" charset="0"/>
                <a:ea typeface="ADLaM Display" panose="02010000000000000000" pitchFamily="2" charset="0"/>
                <a:cs typeface="ADLaM Display" panose="02010000000000000000" pitchFamily="2" charset="0"/>
              </a:rPr>
            </a:br>
            <a:br>
              <a:rPr lang="en-IN" sz="3200" b="1" i="1" u="sng" dirty="0">
                <a:solidFill>
                  <a:srgbClr val="C00000"/>
                </a:solidFill>
                <a:latin typeface="Abadi" panose="020B0604020104020204" pitchFamily="34" charset="0"/>
                <a:ea typeface="ADLaM Display" panose="02010000000000000000" pitchFamily="2" charset="0"/>
                <a:cs typeface="ADLaM Display" panose="02010000000000000000" pitchFamily="2" charset="0"/>
              </a:rPr>
            </a:br>
            <a:endParaRPr lang="en-US" sz="3200" b="1" i="1" u="sng" dirty="0">
              <a:solidFill>
                <a:srgbClr val="C00000"/>
              </a:solidFill>
              <a:latin typeface="Abadi" panose="020B0604020104020204" pitchFamily="34"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956010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30A11D57-BC21-C04C-BB0B-DE24A1E07839}"/>
              </a:ext>
            </a:extLst>
          </p:cNvPr>
          <p:cNvSpPr/>
          <p:nvPr/>
        </p:nvSpPr>
        <p:spPr>
          <a:xfrm>
            <a:off x="0" y="0"/>
            <a:ext cx="12192000" cy="6858000"/>
          </a:xfrm>
          <a:prstGeom prst="round2DiagRect">
            <a:avLst>
              <a:gd name="adj1" fmla="val 50000"/>
              <a:gd name="adj2" fmla="val 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7DA6350-44C3-378C-7724-D99983E48B21}"/>
              </a:ext>
            </a:extLst>
          </p:cNvPr>
          <p:cNvSpPr>
            <a:spLocks noGrp="1"/>
          </p:cNvSpPr>
          <p:nvPr>
            <p:ph type="title"/>
          </p:nvPr>
        </p:nvSpPr>
        <p:spPr>
          <a:xfrm>
            <a:off x="1306286" y="749905"/>
            <a:ext cx="9821333" cy="5358190"/>
          </a:xfrm>
        </p:spPr>
        <p:txBody>
          <a:bodyPr anchor="ctr">
            <a:normAutofit/>
          </a:bodyPr>
          <a:lstStyle/>
          <a:p>
            <a:pPr algn="ctr"/>
            <a:r>
              <a:rPr lang="en-IN" sz="6000" b="1" i="1" dirty="0">
                <a:solidFill>
                  <a:srgbClr val="00B050"/>
                </a:solidFill>
                <a:latin typeface="Lucida Calligraphy" panose="03010101010101010101" pitchFamily="66" charset="0"/>
                <a:ea typeface="Vladimir Script" panose="02000000000000000000" pitchFamily="2" charset="0"/>
              </a:rPr>
              <a:t>Thank you </a:t>
            </a:r>
            <a:endParaRPr lang="en-US" sz="6000" b="1" i="1" dirty="0">
              <a:solidFill>
                <a:srgbClr val="00B050"/>
              </a:solidFill>
              <a:latin typeface="Lucida Calligraphy" panose="03010101010101010101" pitchFamily="66" charset="0"/>
              <a:ea typeface="Vladimir Script" panose="02000000000000000000" pitchFamily="2" charset="0"/>
            </a:endParaRPr>
          </a:p>
        </p:txBody>
      </p:sp>
    </p:spTree>
    <p:extLst>
      <p:ext uri="{BB962C8B-B14F-4D97-AF65-F5344CB8AC3E}">
        <p14:creationId xmlns:p14="http://schemas.microsoft.com/office/powerpoint/2010/main" val="3249920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Rectangle: Diagonal Corners Rounded 4">
            <a:extLst>
              <a:ext uri="{FF2B5EF4-FFF2-40B4-BE49-F238E27FC236}">
                <a16:creationId xmlns:a16="http://schemas.microsoft.com/office/drawing/2014/main" id="{541449CD-F6AE-DA42-386A-66840206AA25}"/>
              </a:ext>
            </a:extLst>
          </p:cNvPr>
          <p:cNvSpPr/>
          <p:nvPr/>
        </p:nvSpPr>
        <p:spPr>
          <a:xfrm>
            <a:off x="0" y="0"/>
            <a:ext cx="12192000" cy="6858000"/>
          </a:xfrm>
          <a:prstGeom prst="round2DiagRect">
            <a:avLst>
              <a:gd name="adj1" fmla="val 38889"/>
              <a:gd name="adj2" fmla="val 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9674637-AF04-30FB-9F86-7B9F618DF038}"/>
              </a:ext>
            </a:extLst>
          </p:cNvPr>
          <p:cNvSpPr>
            <a:spLocks noGrp="1"/>
          </p:cNvSpPr>
          <p:nvPr>
            <p:ph type="title"/>
          </p:nvPr>
        </p:nvSpPr>
        <p:spPr>
          <a:xfrm>
            <a:off x="737810" y="532189"/>
            <a:ext cx="10873619" cy="5890381"/>
          </a:xfrm>
        </p:spPr>
        <p:txBody>
          <a:bodyPr anchor="t">
            <a:normAutofit/>
          </a:bodyPr>
          <a:lstStyle/>
          <a:p>
            <a:r>
              <a:rPr lang="en-IN" sz="2400" dirty="0">
                <a:latin typeface="Amasis MT Pro Medium" panose="02040504050005020304" pitchFamily="18" charset="0"/>
              </a:rPr>
              <a:t>1. Establishment of a direct linkage between milk procedure and customers by.  eliminating middlemen.</a:t>
            </a:r>
            <a:br>
              <a:rPr lang="en-IN" sz="2400" dirty="0">
                <a:latin typeface="Amasis MT Pro Medium" panose="02040504050005020304" pitchFamily="18" charset="0"/>
              </a:rPr>
            </a:br>
            <a:r>
              <a:rPr lang="en-IN" sz="2400" dirty="0">
                <a:latin typeface="Amasis MT Pro Medium" panose="02040504050005020304" pitchFamily="18" charset="0"/>
              </a:rPr>
              <a:t>2. Milk Procedures (farmers)control procurement, processing and marketing. </a:t>
            </a:r>
            <a:br>
              <a:rPr lang="en-IN" sz="2400" dirty="0">
                <a:latin typeface="Amasis MT Pro Medium" panose="02040504050005020304" pitchFamily="18" charset="0"/>
              </a:rPr>
            </a:br>
            <a:r>
              <a:rPr lang="en-IN" sz="2400" dirty="0">
                <a:latin typeface="Amasis MT Pro Medium" panose="02040504050005020304" pitchFamily="18" charset="0"/>
              </a:rPr>
              <a:t>3. Professional management. </a:t>
            </a:r>
            <a:br>
              <a:rPr lang="en-IN" sz="2400" dirty="0">
                <a:latin typeface="Amasis MT Pro Medium" panose="02040504050005020304" pitchFamily="18" charset="0"/>
              </a:rPr>
            </a:br>
            <a:endParaRPr lang="en-US" sz="2400" dirty="0">
              <a:latin typeface="Amasis MT Pro Medium" panose="02040504050005020304" pitchFamily="18" charset="0"/>
            </a:endParaRPr>
          </a:p>
        </p:txBody>
      </p:sp>
      <p:pic>
        <p:nvPicPr>
          <p:cNvPr id="3" name="Picture 3">
            <a:extLst>
              <a:ext uri="{FF2B5EF4-FFF2-40B4-BE49-F238E27FC236}">
                <a16:creationId xmlns:a16="http://schemas.microsoft.com/office/drawing/2014/main" id="{6B1551D6-B20A-AAFC-2841-A673BA53F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333" y="2382760"/>
            <a:ext cx="6894286" cy="3785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4">
            <a:extLst>
              <a:ext uri="{FF2B5EF4-FFF2-40B4-BE49-F238E27FC236}">
                <a16:creationId xmlns:a16="http://schemas.microsoft.com/office/drawing/2014/main" id="{884307BE-BC62-F85F-A84F-E9092B92A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9" y="2382762"/>
            <a:ext cx="2249714" cy="37859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718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C56E9317-1E34-E77F-BEA7-4C09E4FE495B}"/>
              </a:ext>
            </a:extLst>
          </p:cNvPr>
          <p:cNvSpPr/>
          <p:nvPr/>
        </p:nvSpPr>
        <p:spPr>
          <a:xfrm>
            <a:off x="0" y="1"/>
            <a:ext cx="12192000" cy="6857999"/>
          </a:xfrm>
          <a:prstGeom prst="round2DiagRect">
            <a:avLst>
              <a:gd name="adj1" fmla="val 40186"/>
              <a:gd name="adj2"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86285-C003-8266-B98C-3DFA2322746F}"/>
              </a:ext>
            </a:extLst>
          </p:cNvPr>
          <p:cNvSpPr>
            <a:spLocks noGrp="1"/>
          </p:cNvSpPr>
          <p:nvPr>
            <p:ph type="title"/>
          </p:nvPr>
        </p:nvSpPr>
        <p:spPr>
          <a:xfrm>
            <a:off x="749905" y="508000"/>
            <a:ext cx="10680095" cy="5878286"/>
          </a:xfrm>
        </p:spPr>
        <p:txBody>
          <a:bodyPr anchor="t">
            <a:normAutofit/>
          </a:bodyPr>
          <a:lstStyle/>
          <a:p>
            <a:r>
              <a:rPr lang="en-IN" sz="2800" dirty="0">
                <a:latin typeface="Amasis MT Pro Medium" panose="02040504050005020304" pitchFamily="18" charset="0"/>
              </a:rPr>
              <a:t>    The </a:t>
            </a:r>
            <a:r>
              <a:rPr lang="en-IN" sz="2800" dirty="0" err="1">
                <a:latin typeface="Amasis MT Pro Medium" panose="02040504050005020304" pitchFamily="18" charset="0"/>
              </a:rPr>
              <a:t>Amul</a:t>
            </a:r>
            <a:r>
              <a:rPr lang="en-IN" sz="2800" dirty="0">
                <a:latin typeface="Amasis MT Pro Medium" panose="02040504050005020304" pitchFamily="18" charset="0"/>
              </a:rPr>
              <a:t> model has helped India to emerge as the largest milk procedure in the world .More than 16 million milk procedures pour their milk in 185903 Dairy corporative societies across the country. </a:t>
            </a:r>
            <a:br>
              <a:rPr lang="en-IN" sz="2800" dirty="0">
                <a:latin typeface="Amasis MT Pro Medium" panose="02040504050005020304" pitchFamily="18" charset="0"/>
              </a:rPr>
            </a:br>
            <a:r>
              <a:rPr lang="en-IN" sz="2800" dirty="0">
                <a:latin typeface="Amasis MT Pro Medium" panose="02040504050005020304" pitchFamily="18" charset="0"/>
              </a:rPr>
              <a:t> </a:t>
            </a:r>
            <a:br>
              <a:rPr lang="en-IN" sz="2800" dirty="0">
                <a:latin typeface="Amasis MT Pro Medium" panose="02040504050005020304" pitchFamily="18" charset="0"/>
              </a:rPr>
            </a:br>
            <a:r>
              <a:rPr lang="en-IN" sz="2800" dirty="0">
                <a:latin typeface="Amasis MT Pro Medium" panose="02040504050005020304" pitchFamily="18" charset="0"/>
              </a:rPr>
              <a:t>    Their milk is processed in 222 District Co-operative milk unions and marketed by 28 state marketing federation,  ensuring a better life for millions.</a:t>
            </a:r>
            <a:br>
              <a:rPr lang="en-IN" sz="2800" dirty="0">
                <a:latin typeface="Amasis MT Pro Medium" panose="02040504050005020304" pitchFamily="18" charset="0"/>
              </a:rPr>
            </a:br>
            <a:br>
              <a:rPr lang="en-IN" sz="2800" dirty="0">
                <a:latin typeface="Amasis MT Pro Medium" panose="02040504050005020304" pitchFamily="18" charset="0"/>
              </a:rPr>
            </a:br>
            <a:r>
              <a:rPr lang="en-IN" sz="3600" b="1" u="sng" dirty="0">
                <a:latin typeface="Amasis MT Pro Medium" panose="02040504050005020304" pitchFamily="18" charset="0"/>
              </a:rPr>
              <a:t>Mission</a:t>
            </a:r>
            <a:r>
              <a:rPr lang="en-IN" sz="2800" b="1" dirty="0">
                <a:latin typeface="Amasis MT Pro Medium" panose="02040504050005020304" pitchFamily="18" charset="0"/>
              </a:rPr>
              <a:t> :</a:t>
            </a:r>
            <a:br>
              <a:rPr lang="en-IN" sz="2800" b="1" dirty="0">
                <a:latin typeface="Amasis MT Pro Medium" panose="02040504050005020304" pitchFamily="18" charset="0"/>
              </a:rPr>
            </a:br>
            <a:r>
              <a:rPr lang="en-IN" sz="2800" b="1" dirty="0">
                <a:latin typeface="Amasis MT Pro Medium" panose="02040504050005020304" pitchFamily="18" charset="0"/>
              </a:rPr>
              <a:t>   </a:t>
            </a:r>
            <a:r>
              <a:rPr lang="en-IN" sz="2400" b="1" dirty="0">
                <a:solidFill>
                  <a:srgbClr val="7030A0"/>
                </a:solidFill>
                <a:latin typeface="Arial" panose="020B0604020202020204" pitchFamily="34" charset="0"/>
                <a:cs typeface="Arial" panose="020B0604020202020204" pitchFamily="34" charset="0"/>
              </a:rPr>
              <a:t>GCMMF</a:t>
            </a:r>
            <a:r>
              <a:rPr lang="en-IN" sz="2800" b="1"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endeavour to satisfy the taste and </a:t>
            </a:r>
            <a:r>
              <a:rPr lang="en-IN" sz="2800" dirty="0" err="1">
                <a:latin typeface="Arial" panose="020B0604020202020204" pitchFamily="34" charset="0"/>
                <a:cs typeface="Arial" panose="020B0604020202020204" pitchFamily="34" charset="0"/>
              </a:rPr>
              <a:t>nutritionalrequirements</a:t>
            </a:r>
            <a:r>
              <a:rPr lang="en-IN" sz="2800" dirty="0">
                <a:latin typeface="Arial" panose="020B0604020202020204" pitchFamily="34" charset="0"/>
                <a:cs typeface="Arial" panose="020B0604020202020204" pitchFamily="34" charset="0"/>
              </a:rPr>
              <a:t> of the customer of the world through excellence in the marketing by the committee team. Through corporative networking, they are </a:t>
            </a:r>
            <a:r>
              <a:rPr lang="en-IN" sz="2800" dirty="0" err="1">
                <a:latin typeface="Arial" panose="020B0604020202020204" pitchFamily="34" charset="0"/>
                <a:cs typeface="Arial" panose="020B0604020202020204" pitchFamily="34" charset="0"/>
              </a:rPr>
              <a:t>committecommitted</a:t>
            </a:r>
            <a:r>
              <a:rPr lang="en-IN" sz="2800" dirty="0">
                <a:latin typeface="Arial" panose="020B0604020202020204" pitchFamily="34" charset="0"/>
                <a:cs typeface="Arial" panose="020B0604020202020204" pitchFamily="34" charset="0"/>
              </a:rPr>
              <a:t> to offer quality product that provides best value for money. </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2079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AF89F91D-91A4-24C5-85FA-F59E61D743D3}"/>
              </a:ext>
            </a:extLst>
          </p:cNvPr>
          <p:cNvSpPr/>
          <p:nvPr/>
        </p:nvSpPr>
        <p:spPr>
          <a:xfrm>
            <a:off x="0" y="0"/>
            <a:ext cx="12192000" cy="6858000"/>
          </a:xfrm>
          <a:prstGeom prst="round2DiagRect">
            <a:avLst>
              <a:gd name="adj1" fmla="val 34833"/>
              <a:gd name="adj2" fmla="val 0"/>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6E876C5-A098-8C20-4246-73D730533FBD}"/>
              </a:ext>
            </a:extLst>
          </p:cNvPr>
          <p:cNvSpPr>
            <a:spLocks noGrp="1"/>
          </p:cNvSpPr>
          <p:nvPr>
            <p:ph type="title"/>
          </p:nvPr>
        </p:nvSpPr>
        <p:spPr>
          <a:xfrm>
            <a:off x="604762" y="885221"/>
            <a:ext cx="11200190" cy="5343827"/>
          </a:xfrm>
        </p:spPr>
        <p:txBody>
          <a:bodyPr anchor="t">
            <a:normAutofit/>
          </a:bodyPr>
          <a:lstStyle/>
          <a:p>
            <a:r>
              <a:rPr lang="en-IN" sz="3600" b="1" u="sng" dirty="0">
                <a:latin typeface="Amasis MT Pro Medium" panose="02040504050005020304" pitchFamily="18" charset="0"/>
              </a:rPr>
              <a:t>Values</a:t>
            </a:r>
            <a:r>
              <a:rPr lang="en-IN" sz="3600" b="1" dirty="0">
                <a:latin typeface="Amasis MT Pro Medium" panose="02040504050005020304" pitchFamily="18" charset="0"/>
              </a:rPr>
              <a:t> :</a:t>
            </a:r>
            <a:br>
              <a:rPr lang="en-IN" sz="3600" b="1" dirty="0">
                <a:latin typeface="Amasis MT Pro Medium" panose="02040504050005020304" pitchFamily="18" charset="0"/>
              </a:rPr>
            </a:br>
            <a:r>
              <a:rPr lang="en-IN" sz="3600" b="1" dirty="0">
                <a:latin typeface="Amasis MT Pro Medium" panose="02040504050005020304" pitchFamily="18" charset="0"/>
              </a:rPr>
              <a:t> </a:t>
            </a:r>
            <a:r>
              <a:rPr lang="en-IN" sz="36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customers Orientation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 -  Gives a customer good and fair deal Great customer relationship .       and take time. Do not try to maximize </a:t>
            </a:r>
            <a:r>
              <a:rPr lang="en-IN" sz="2800" dirty="0" err="1">
                <a:latin typeface="Arial" panose="020B0604020202020204" pitchFamily="34" charset="0"/>
                <a:cs typeface="Arial" panose="020B0604020202020204" pitchFamily="34" charset="0"/>
              </a:rPr>
              <a:t>profitS</a:t>
            </a:r>
            <a:r>
              <a:rPr lang="en-IN" sz="2800" dirty="0">
                <a:latin typeface="Arial" panose="020B0604020202020204" pitchFamily="34" charset="0"/>
                <a:cs typeface="Arial" panose="020B0604020202020204" pitchFamily="34" charset="0"/>
              </a:rPr>
              <a:t> at the expends of those enduring relationships.</a:t>
            </a:r>
            <a:br>
              <a:rPr lang="en-IN" sz="3600" dirty="0">
                <a:latin typeface="Arial" panose="020B0604020202020204" pitchFamily="34" charset="0"/>
                <a:cs typeface="Arial" panose="020B0604020202020204" pitchFamily="34" charset="0"/>
              </a:rPr>
            </a:br>
            <a:br>
              <a:rPr lang="en-IN" sz="3600" dirty="0">
                <a:latin typeface="Amasis MT Pro Medium" panose="02040504050005020304" pitchFamily="18" charset="0"/>
              </a:rPr>
            </a:br>
            <a:r>
              <a:rPr lang="en-IN" sz="3600" b="1" u="sng" dirty="0">
                <a:latin typeface="Amasis MT Pro Medium" panose="02040504050005020304" pitchFamily="18" charset="0"/>
              </a:rPr>
              <a:t>USP</a:t>
            </a:r>
            <a:r>
              <a:rPr lang="en-IN" sz="3600" dirty="0">
                <a:latin typeface="Amasis MT Pro Medium" panose="02040504050005020304" pitchFamily="18" charset="0"/>
              </a:rPr>
              <a:t> :</a:t>
            </a:r>
            <a:br>
              <a:rPr lang="en-IN" sz="3600" dirty="0">
                <a:latin typeface="Amasis MT Pro Medium" panose="02040504050005020304" pitchFamily="18" charset="0"/>
              </a:rPr>
            </a:br>
            <a:r>
              <a:rPr lang="en-IN" sz="2800" dirty="0">
                <a:latin typeface="Amasis MT Pro Medium" panose="02040504050005020304" pitchFamily="18" charset="0"/>
              </a:rPr>
              <a:t>   </a:t>
            </a:r>
            <a:r>
              <a:rPr lang="en-IN" sz="2800" dirty="0">
                <a:latin typeface="Arial" panose="020B0604020202020204" pitchFamily="34" charset="0"/>
                <a:cs typeface="Arial" panose="020B0604020202020204" pitchFamily="34" charset="0"/>
              </a:rPr>
              <a:t>The main USP of </a:t>
            </a:r>
            <a:r>
              <a:rPr lang="en-IN" sz="28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brand is its low price .It hits the translation by reducing the prices on It’s project portfolio . The competitive advantage is its “</a:t>
            </a:r>
            <a:r>
              <a:rPr lang="en-IN" sz="2800" b="1" dirty="0">
                <a:latin typeface="Arial" panose="020B0604020202020204" pitchFamily="34" charset="0"/>
                <a:cs typeface="Arial" panose="020B0604020202020204" pitchFamily="34" charset="0"/>
              </a:rPr>
              <a:t>Backward integration strategy”, </a:t>
            </a:r>
            <a:r>
              <a:rPr lang="en-IN" sz="2800" dirty="0">
                <a:latin typeface="Arial" panose="020B0604020202020204" pitchFamily="34" charset="0"/>
                <a:cs typeface="Arial" panose="020B0604020202020204" pitchFamily="34" charset="0"/>
              </a:rPr>
              <a:t>which helps substantially In cost reduction .</a:t>
            </a:r>
            <a:endParaRPr lang="en-US" sz="36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116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FA0C86A2-54EB-CADB-C06C-6EBC9F0B916D}"/>
              </a:ext>
            </a:extLst>
          </p:cNvPr>
          <p:cNvSpPr/>
          <p:nvPr/>
        </p:nvSpPr>
        <p:spPr>
          <a:xfrm>
            <a:off x="0" y="0"/>
            <a:ext cx="12192000" cy="6858000"/>
          </a:xfrm>
          <a:prstGeom prst="round2DiagRect">
            <a:avLst>
              <a:gd name="adj1" fmla="val 38889"/>
              <a:gd name="adj2"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E76F3F-B87C-1C65-2575-7ED310EC55C6}"/>
              </a:ext>
            </a:extLst>
          </p:cNvPr>
          <p:cNvSpPr>
            <a:spLocks noGrp="1"/>
          </p:cNvSpPr>
          <p:nvPr>
            <p:ph type="title"/>
          </p:nvPr>
        </p:nvSpPr>
        <p:spPr>
          <a:xfrm>
            <a:off x="435428" y="907143"/>
            <a:ext cx="11321143" cy="5515428"/>
          </a:xfrm>
        </p:spPr>
        <p:txBody>
          <a:bodyPr anchor="t">
            <a:normAutofit/>
          </a:bodyPr>
          <a:lstStyle/>
          <a:p>
            <a:r>
              <a:rPr lang="en-IN" sz="3200" b="1" u="sng" dirty="0" err="1">
                <a:latin typeface="Amasis MT Pro Medium" panose="02040504050005020304" pitchFamily="18" charset="0"/>
              </a:rPr>
              <a:t>Amul</a:t>
            </a:r>
            <a:r>
              <a:rPr lang="en-IN" sz="3200" b="1" u="sng" dirty="0">
                <a:latin typeface="Amasis MT Pro Medium" panose="02040504050005020304" pitchFamily="18" charset="0"/>
              </a:rPr>
              <a:t> Brand tone</a:t>
            </a:r>
            <a:r>
              <a:rPr lang="en-IN" sz="3200" b="1" dirty="0">
                <a:latin typeface="Amasis MT Pro Medium" panose="02040504050005020304" pitchFamily="18" charset="0"/>
              </a:rPr>
              <a:t> :</a:t>
            </a:r>
            <a:br>
              <a:rPr lang="en-IN" sz="2800" b="1" dirty="0">
                <a:latin typeface="Amasis MT Pro Medium" panose="02040504050005020304" pitchFamily="18" charset="0"/>
              </a:rPr>
            </a:br>
            <a:r>
              <a:rPr lang="en-IN" sz="2800" b="1" dirty="0">
                <a:latin typeface="Amasis MT Pro Medium" panose="02040504050005020304" pitchFamily="18" charset="0"/>
              </a:rPr>
              <a:t>    </a:t>
            </a:r>
            <a:r>
              <a:rPr lang="en-IN" sz="2800" b="1" dirty="0" err="1">
                <a:latin typeface="Amasis MT Pro Medium" panose="02040504050005020304" pitchFamily="18" charset="0"/>
              </a:rPr>
              <a:t>Amul</a:t>
            </a:r>
            <a:r>
              <a:rPr lang="en-IN" sz="2800" b="1" dirty="0">
                <a:latin typeface="Amasis MT Pro Medium" panose="02040504050005020304" pitchFamily="18" charset="0"/>
              </a:rPr>
              <a:t> </a:t>
            </a:r>
            <a:r>
              <a:rPr lang="en-IN" sz="2800" dirty="0">
                <a:latin typeface="Arial" panose="020B0604020202020204" pitchFamily="34" charset="0"/>
                <a:cs typeface="Arial" panose="020B0604020202020204" pitchFamily="34" charset="0"/>
              </a:rPr>
              <a:t>brand tone is</a:t>
            </a:r>
            <a:r>
              <a:rPr lang="en-IN" sz="2800" b="1" i="1" dirty="0">
                <a:latin typeface="Arial" panose="020B0604020202020204" pitchFamily="34" charset="0"/>
                <a:cs typeface="Arial" panose="020B0604020202020204" pitchFamily="34" charset="0"/>
              </a:rPr>
              <a:t> “The Taste Of India”. </a:t>
            </a:r>
            <a:r>
              <a:rPr lang="en-IN" sz="28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uses a mix of </a:t>
            </a:r>
            <a:r>
              <a:rPr lang="en-IN" sz="2800" dirty="0" err="1">
                <a:latin typeface="Arial" panose="020B0604020202020204" pitchFamily="34" charset="0"/>
                <a:cs typeface="Arial" panose="020B0604020202020204" pitchFamily="34" charset="0"/>
              </a:rPr>
              <a:t>humor</a:t>
            </a:r>
            <a:r>
              <a:rPr lang="en-IN" sz="2800" dirty="0">
                <a:latin typeface="Arial" panose="020B0604020202020204" pitchFamily="34" charset="0"/>
                <a:cs typeface="Arial" panose="020B0604020202020204" pitchFamily="34" charset="0"/>
              </a:rPr>
              <a:t>, pun and sarcasm to engage with their audience. It’s help them to increase above the clutter of boring content that plaques the internet. The other brands tend to be serious. Too much seriousness can end up becoming monotonous. </a:t>
            </a:r>
            <a:br>
              <a:rPr lang="en-IN" sz="2800" dirty="0">
                <a:latin typeface="Amasis MT Pro Medium" panose="02040504050005020304" pitchFamily="18" charset="0"/>
              </a:rPr>
            </a:br>
            <a:br>
              <a:rPr lang="en-IN" sz="2800" dirty="0">
                <a:latin typeface="Amasis MT Pro Medium" panose="02040504050005020304" pitchFamily="18" charset="0"/>
              </a:rPr>
            </a:br>
            <a:r>
              <a:rPr lang="en-IN" sz="3200" b="1" u="sng" dirty="0" err="1">
                <a:latin typeface="Amasis MT Pro Medium" panose="02040504050005020304" pitchFamily="18" charset="0"/>
              </a:rPr>
              <a:t>Amul</a:t>
            </a:r>
            <a:r>
              <a:rPr lang="en-IN" sz="3200" b="1" u="sng" dirty="0">
                <a:latin typeface="Amasis MT Pro Medium" panose="02040504050005020304" pitchFamily="18" charset="0"/>
              </a:rPr>
              <a:t> Brand Identity  </a:t>
            </a:r>
            <a:r>
              <a:rPr lang="en-IN" sz="3200" b="1" dirty="0">
                <a:latin typeface="Amasis MT Pro Medium" panose="02040504050005020304" pitchFamily="18" charset="0"/>
              </a:rPr>
              <a:t>:</a:t>
            </a:r>
            <a:br>
              <a:rPr lang="en-IN" sz="3200" dirty="0">
                <a:latin typeface="Amasis MT Pro Medium" panose="02040504050005020304" pitchFamily="18" charset="0"/>
              </a:rPr>
            </a:br>
            <a:r>
              <a:rPr lang="en-IN" sz="3200" dirty="0">
                <a:latin typeface="Amasis MT Pro Medium" panose="02040504050005020304" pitchFamily="18" charset="0"/>
              </a:rPr>
              <a:t>     </a:t>
            </a:r>
            <a:r>
              <a:rPr lang="en-IN" sz="32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brand identity is </a:t>
            </a:r>
            <a:r>
              <a:rPr lang="en-IN" sz="2800" b="1" i="1" dirty="0">
                <a:solidFill>
                  <a:srgbClr val="C00000"/>
                </a:solidFill>
                <a:latin typeface="Arial" panose="020B0604020202020204" pitchFamily="34" charset="0"/>
                <a:cs typeface="Arial" panose="020B0604020202020204" pitchFamily="34" charset="0"/>
              </a:rPr>
              <a:t>“</a:t>
            </a:r>
            <a:r>
              <a:rPr lang="en-IN" sz="2800" b="1" i="1" dirty="0" err="1">
                <a:solidFill>
                  <a:srgbClr val="C00000"/>
                </a:solidFill>
                <a:latin typeface="Arial" panose="020B0604020202020204" pitchFamily="34" charset="0"/>
                <a:cs typeface="Arial" panose="020B0604020202020204" pitchFamily="34" charset="0"/>
              </a:rPr>
              <a:t>Amul</a:t>
            </a:r>
            <a:r>
              <a:rPr lang="en-IN" sz="2800" b="1" i="1" dirty="0">
                <a:solidFill>
                  <a:srgbClr val="C00000"/>
                </a:solidFill>
                <a:latin typeface="Arial" panose="020B0604020202020204" pitchFamily="34" charset="0"/>
                <a:cs typeface="Arial" panose="020B0604020202020204" pitchFamily="34" charset="0"/>
              </a:rPr>
              <a:t> Girl” </a:t>
            </a:r>
            <a:r>
              <a:rPr lang="en-IN" sz="2800" dirty="0">
                <a:latin typeface="Arial" panose="020B0604020202020204" pitchFamily="34" charset="0"/>
                <a:cs typeface="Arial" panose="020B0604020202020204" pitchFamily="34" charset="0"/>
              </a:rPr>
              <a:t>a young girl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in a polka-dot </a:t>
            </a:r>
            <a:r>
              <a:rPr lang="en-IN" sz="2800" dirty="0" err="1">
                <a:latin typeface="Arial" panose="020B0604020202020204" pitchFamily="34" charset="0"/>
                <a:cs typeface="Arial" panose="020B0604020202020204" pitchFamily="34" charset="0"/>
              </a:rPr>
              <a:t>drdress</a:t>
            </a:r>
            <a:r>
              <a:rPr lang="en-IN" sz="2800" dirty="0">
                <a:latin typeface="Arial" panose="020B0604020202020204" pitchFamily="34" charset="0"/>
                <a:cs typeface="Arial" panose="020B0604020202020204" pitchFamily="34" charset="0"/>
              </a:rPr>
              <a:t> who has become synonymous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with the brand .This identity makes </a:t>
            </a:r>
            <a:r>
              <a:rPr lang="en-IN" sz="2800" dirty="0" err="1">
                <a:latin typeface="Arial" panose="020B0604020202020204" pitchFamily="34" charset="0"/>
                <a:cs typeface="Arial" panose="020B0604020202020204" pitchFamily="34" charset="0"/>
              </a:rPr>
              <a:t>Amul</a:t>
            </a:r>
            <a:r>
              <a:rPr lang="en-IN" sz="2800" dirty="0">
                <a:latin typeface="Arial" panose="020B0604020202020204" pitchFamily="34" charset="0"/>
                <a:cs typeface="Arial" panose="020B0604020202020204" pitchFamily="34" charset="0"/>
              </a:rPr>
              <a:t> top brand </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in India .</a:t>
            </a:r>
            <a:endParaRPr lang="en-US" sz="2800" b="1" dirty="0">
              <a:solidFill>
                <a:srgbClr val="C00000"/>
              </a:solidFill>
              <a:latin typeface="Arial" panose="020B0604020202020204" pitchFamily="34" charset="0"/>
              <a:cs typeface="Arial" panose="020B0604020202020204" pitchFamily="34" charset="0"/>
            </a:endParaRPr>
          </a:p>
        </p:txBody>
      </p:sp>
      <p:pic>
        <p:nvPicPr>
          <p:cNvPr id="3" name="Picture 3">
            <a:extLst>
              <a:ext uri="{FF2B5EF4-FFF2-40B4-BE49-F238E27FC236}">
                <a16:creationId xmlns:a16="http://schemas.microsoft.com/office/drawing/2014/main" id="{02BD1FFD-9270-E041-8885-739A1F78E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4667" y="2939143"/>
            <a:ext cx="1959428" cy="3374571"/>
          </a:xfrm>
          <a:prstGeom prst="rect">
            <a:avLst/>
          </a:prstGeom>
        </p:spPr>
      </p:pic>
    </p:spTree>
    <p:extLst>
      <p:ext uri="{BB962C8B-B14F-4D97-AF65-F5344CB8AC3E}">
        <p14:creationId xmlns:p14="http://schemas.microsoft.com/office/powerpoint/2010/main" val="2133673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58</Slides>
  <Notes>0</Notes>
  <HiddenSlides>0</HiddenSlide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   Comprehensive Digital Marketing for    Amul   </vt:lpstr>
      <vt:lpstr>Presented by :  1. GOOTY MOULA HUSSAIN 2. ORUGUTOLU MAHESWARI  3. B.R.VISHNU KANTH 4. DASARI BHARATH KUMAR 5. JANGAM SHIVA                                                                                                               From :                                                         S.S.G.S DEGREE COLLEGE                                                       </vt:lpstr>
      <vt:lpstr>Part 1 : Brand study, Competitor Analysis &amp;  Buyer’s/Audience‘s persona </vt:lpstr>
      <vt:lpstr>History of Amul :       A small town in the state of Gujarat in western india. The exploitative trade practices followed by the local trade cartel triggered off the corporative moment. Angered by unfair and manipulative practices followed by the trade ,the farmers of the district approached to the great Indian patriot Sardar vallabhbhai Patel for a solution.  He advised them to get rid of middlemen and form their own co-rporative, which would have procurement, processing and marketing under their control.           In 1946 , The farmer of this area went on a milk strike refused to be cowed down by the cartel. Under the Inspiration of Sardhar Patel , and guidance of leaders like Moraji Desai and Tribhuvandas Patel , they formed Together their own corporative in 1946. </vt:lpstr>
      <vt:lpstr>   This co-rporative , The kaira District Co-operative Milk Producers Union Ltd. Started with two village Dairy Co-operative society’s and 247 liters of milk and it’s today it’s better known as Amul Dairy Amul grew for strength to strength.       The then Prime minister of India,  Lal Bahadur Shastri decided that the same approach become the basis of a national Dairy Development Policy. He understood that Amul success could be attributed to four important factors. The formers owned the Dairy their elected representative managed the village society’s and the district union, they employed professionals to operate the Dairy and manage it’s business.       At his instance in 1965 the national Dairy Development Board was set basic objective of replicating the Amul model. Dr .Kurien was chosen to head the institution as it’s chairman and asked to replicate this model all over the country. </vt:lpstr>
      <vt:lpstr>1. Establishment of a direct linkage between milk procedure and customers by.  eliminating middlemen. 2. Milk Procedures (farmers)control procurement, processing and marketing.  3. Professional management.  </vt:lpstr>
      <vt:lpstr>    The Amul model has helped India to emerge as the largest milk procedure in the world .More than 16 million milk procedures pour their milk in 185903 Dairy corporative societies across the country.        Their milk is processed in 222 District Co-operative milk unions and marketed by 28 state marketing federation,  ensuring a better life for millions.  Mission :    GCMMF endeavour to satisfy the taste and nutritionalrequirements of the customer of the world through excellence in the marketing by the committee team. Through corporative networking, they are committecommitted to offer quality product that provides best value for money. </vt:lpstr>
      <vt:lpstr>Values :  - customers Orientation   -  Gives a customer good and fair deal Great customer relationship .       and take time. Do not try to maximize profitS at the expends of those enduring relationships.  USP :    The main USP of Amul brand is its low price .It hits the translation by reducing the prices on It’s project portfolio . The competitive advantage is its “Backward integration strategy”, which helps substantially In cost reduction .</vt:lpstr>
      <vt:lpstr>Amul Brand tone :     Amul brand tone is “The Taste Of India”. Amul uses a mix of humor, pun and sarcasm to engage with their audience. It’s help them to increase above the clutter of boring content that plaques the internet. The other brands tend to be serious. Too much seriousness can end up becoming monotonous.   Amul Brand Identity  :      Amul brand identity is “Amul Girl” a young girl  in a polka-dot drdress who has become synonymous  with the brand .This identity makes Amul top brand  in India .</vt:lpstr>
      <vt:lpstr>5 smart goals :  Achievable :        Amul Dairy should have the resources and finances necessary for being able to realize the organizational goals Over the long haul.Amul Dairy should also have the strategic leadership to be able to achieve these goals.   Time-frame defined :        This is important to ensure that the organization is efficient and effective in realizing its goals. An attached time frame for the goals set for the long term future also helps in establishing a related time frame for the momore short term organizational objectives. </vt:lpstr>
      <vt:lpstr>Easy to understand :       The goals should be fairy simple and should easily understood by all employees of Amul Dairy .This is important when employees are clear about what the goals are and their importance and agency of achieving them will they be able to relate with them and work towards achieving them.   Easy to communicate :        The goals set by Amul Dairy should also be easy to communicate. This means that the jargon used for goals setting and goal communication should be clear and precise. These goals should be communicated with all managrial levels, and all employees to allow them a directive path to help the organization achieve these goals.   Pragmatic :   The goals set by the Amul Dairy should also be realistic in nature. This means that all strategic goals defined by Amul Dairy should take into consideration  </vt:lpstr>
      <vt:lpstr>Not only its internal financial position and resources but also the skill set of its employees and the larger macro environment. This will enable the company to set goals that will sue the core competencies of Amul Dairy to help it achieve the strategic goals easily, and realistically.   Amul KPI’s :  1.Valume of milk procured  2.Response Time for milk collection  3.Waste rate during production  4.Consistency in the quality of Milk  5.Payments and distribution tracking  6.Time Lang in the payments to the suppliers</vt:lpstr>
      <vt:lpstr>Buyers/Audience‘s persona : </vt:lpstr>
      <vt:lpstr>Competitor Analysis :  Competitor 1 : Mother Dairy   USP : India’s very own producer of milk, milk products, beverages, foods, etc. At affordable rates and of premium quality.  Mother Dairy swot Analysis : Strength : 1.Awell-recognized brand name  2.Popular subsidiary brands like Dhara , Safal, b-Activ, etc </vt:lpstr>
      <vt:lpstr>Weakness :  1.Limited number of Mother Dairy and Safal outlets. 2.Difficult to maintain competitive pricing 3.Vegetables and milk products are perishable .  Opportunities : 1.continuous demand of dairy products and other products by Mother Dairy.  2.Open more number of Mother Dairy outlets  3.Market and advertise the products.   Threats : 1.Strong marketing muscle by competitors </vt:lpstr>
      <vt:lpstr>Competitor 2 : Cadbury   USP :Cadbury is one of the biggest and most trusted chocolate brand worldwide.   Cadbury Swot Analysis : Strength  : 1.Cadbury has a high brand equity and top of the mind chocolate   brand . 2.Strong brand recall and customers loyalty among Cadburys customers.  3.Strong parent brand of kraft food gives a strong backing . 4.Cadbury is a trusted and premium quality brand.       </vt:lpstr>
      <vt:lpstr>Weakness : 1.A few controversies regarding advertising , worms etc. Made international news.  2.A few instance of product recall hampered Cadbury’s brand image.   Opportunities : 1.Cadbury can increase reach in rural markets.  2.Increase it’s reach and presentation in untapped markets.  3.Diversification of product range into related food segments .  Threats :  1.health consciousness amongst people Can reduce intake of chocolates . 2.Increase in cost of raw materials. </vt:lpstr>
      <vt:lpstr>Competitor 3 : Kwality walls   USP : Kwality walls USP is its focus on the highest quality   ingredients  and wide variety of flavors it offers to customers.  Kwality walls Swot Analysis :  Strength : 1.Strong brand name . 2.Excellent advertising and visibility.  3.Good product distribution and availability.  4.Lots of flavors and varieties available. </vt:lpstr>
      <vt:lpstr>Weakness : 1.Food products have a limited shelf life.           These were the weakness in the Kwality walls Swot Analysis. The weakness of a brand are certain aspects of its business which it can improve.   Opportunities : 1.Better and newer flavors.         Above we covered the opportunity in kwality walls Swot Analysis. The opportunity for any brand can include prospects of future growth.  </vt:lpstr>
      <vt:lpstr>Threats : 1.Threat from existing ice-cream brands.  2.Local Kulfis.       The threats in the Swot Analysisof kwality walls are as mentioned above .The threats for any business can be external factors which can negatively impact it’s business. </vt:lpstr>
      <vt:lpstr>Part 2 : SEO &amp; Keywords Research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Keyword Research : Brain Strom Seed keyword :  </vt:lpstr>
      <vt:lpstr>Competitor keywords : </vt:lpstr>
      <vt:lpstr>PowerPoint Presentation</vt:lpstr>
      <vt:lpstr>On page Optimization :  </vt:lpstr>
      <vt:lpstr>Part 3 : content Idea’s and marketing strategy </vt:lpstr>
      <vt:lpstr>1 . Amul’s ad girl marketing strategy :        Here it’s the amul girl beautiful drawing of  a girl which Amul created in 1967 in  response to its rival brand .it’s the most  Loved icon ad in india. Amul uses this girl In every ad .The activities of the girl  Change according to the ads.        You can see her doing yoga in some ads , and playing cricket in others. Using this icon is Amul’s best marketing strategy .  </vt:lpstr>
      <vt:lpstr>2.Moment marketing strategy of Amul :            Amul using this moment strategy for decades now. Previously  It was in news papers now it’s  on social media platforms . Here this image Amul used  This latest news of equal  pay for both men and  women . This is the innovative marketing strategy of Amul. </vt:lpstr>
      <vt:lpstr>3. Low – cost and high marketing strategy  :      Amul target the mass media market. It sells quality product and fair price that everyone can buy. This increase customers. It’s effective market.  4.Smart Tagline marketing  :    Amul popular taglines are  “Amul Doodh pita Hai India” and “The taste of India”. These taglines attracts the audience. </vt:lpstr>
      <vt:lpstr>Swot Analysis of Amul : </vt:lpstr>
      <vt:lpstr>Pari 4 : content creation &amp; curation</vt:lpstr>
      <vt:lpstr>The country’s largest brand is building a modern facility in it’s home state Gujarat’s Rajkot district, which will produce 20 lakh liters of milk a day , Mehta told BQ prime .it’s set up a plant each into two cities of Uttar Pradesh-Varanasi and Bhagpat –to produce 10 lakh liters a day. “We also looking at setting up new ,modern plants in Kolkata and pune”.  Format 2 :    Amul vs Nandini ni controversy in Karnataka : All you need to know .         Gujarat- based Dairy corporative Amul’s announcement on April 5 to enter the karnataka market to supply it’s milk and curd has given the apposition yo fire at the ruling BJP.much as it came months after union home minister Amit shah’s that the two brand’s corporation could do wonders for the Dairy sector. </vt:lpstr>
      <vt:lpstr>The apposition congress and the JD(s) have trained their guns at the ruling Bharatiya Janata Party in the state when the assembly election are one month  away expressing fear that Nandini the Rs . 21,000 crore brand From the karnataka milk Fedaration. Could be merged with the Gujarat-based amul. The people of the state have an emotional connect with Nandini.   Format 3 : Amul hikes milk prices by Rs 3/liter.          Amul has hiked the price of milk by Rs3 per liter across all variants. The Gujarat co-rporative Milk Marketing Fedaration (GCMMF) that markets it’s product under the Amul brand Has hiked it’s prices .GMCCF said in a release : “We would like to inform you that the price of Amul pouch milk (all variants) Has been raised upwards as under </vt:lpstr>
      <vt:lpstr>W.e.f. February 2,2023 night dispatch ( February 3, 2023 morning ).”                    Here is the latest price of Amul </vt:lpstr>
      <vt:lpstr>Instagram Story :  Account link : https://instagram.com/amul_no1_taste?utm_source=qr&amp;igshid=MzNlNGNkZWQ4Mg==  Day 1 Story link : https://instagram.com/stories/amul_no1_taste/3214153213758188460?utm_source=ig_story_item_share&amp;igshid=MTc4MmM1YmI2Ng==  Day 2 Story link : https://instagram.com/stories/amul_no1_taste/3214552361049465320?utm_source=ig_story_item_share&amp;igshid=YjA3ZDljY2FiMw==</vt:lpstr>
      <vt:lpstr>Video of Amul :  </vt:lpstr>
      <vt:lpstr>Instagram Story Screenshots :  Day 1 :                               Day 2 :  </vt:lpstr>
      <vt:lpstr>                                            Group leader                                GOOTY MOULA HUSSAIN   My contribution to the project :    As a team leader I planed the process of project and l assigned topics to my team members and guid them . I worked to collect the Brand study ,buyers audience persona and competitor Analysis and gathered the data to my project .In the process of working on my project I learned so many new things that I never knew before it will help me to explore more about the new topics and inspired me to work more .</vt:lpstr>
      <vt:lpstr>                                            Team members-1                          ORUGUTOLU MAHESWARI   My contribution in this project :          I am one of the member of this project . I was assigned to Research SEO Audit , Keyword Research and to prepare the PPT presentation . In this process I learnd new things through the Research and want to explore more about the different platforms on Digital Marketing to build my skills .Through this project I learned so much practical experience to get selfknowledge in different paths and it’s show me what I am and increase my self confidence to achieve anything what I want .</vt:lpstr>
      <vt:lpstr>                                                           Team member-2                                                    JANGAM SHIVA  My contribution in this project :     In this project I worked to make instagram reels  , video editing to show my editing skils on this project through this project I know about different platforms on social media marketing and how to campaign different content to attract the customer . </vt:lpstr>
      <vt:lpstr>                                Team members-3                                               BR .VISHNU KANTH  My contribution in this project  :       In this project I worked to collect the content formats. In this process I am addicted to know and curious about latest news and to learn more about the different paths .         It will help to perform better in given project and give my 100 percent effort on them.          </vt:lpstr>
      <vt:lpstr>                                Team members-4                                    DHASARI BHARATH KUMAR  My contribution in this project  :           In this assigned project I worked to gathered data about marketing strategies about Amul and challenges facing the brand this helps me to learned about the top brands strategies and the digital marketing campaign on social media and strategies that are using increase marketing sales it will help me to increase my skills in this platform.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project  Phase 2</dc:title>
  <dc:creator>917997748038</dc:creator>
  <cp:lastModifiedBy>dmaheswari223@gmail.com</cp:lastModifiedBy>
  <cp:revision>24</cp:revision>
  <dcterms:created xsi:type="dcterms:W3CDTF">2023-10-14T16:07:27Z</dcterms:created>
  <dcterms:modified xsi:type="dcterms:W3CDTF">2023-10-16T09:53:04Z</dcterms:modified>
</cp:coreProperties>
</file>